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64" r:id="rId3"/>
    <p:sldId id="284" r:id="rId4"/>
    <p:sldId id="285" r:id="rId5"/>
    <p:sldId id="297" r:id="rId6"/>
    <p:sldId id="257" r:id="rId7"/>
    <p:sldId id="258" r:id="rId8"/>
    <p:sldId id="259" r:id="rId9"/>
    <p:sldId id="260" r:id="rId10"/>
    <p:sldId id="261" r:id="rId11"/>
    <p:sldId id="262" r:id="rId12"/>
    <p:sldId id="263" r:id="rId13"/>
    <p:sldId id="265" r:id="rId14"/>
    <p:sldId id="266" r:id="rId15"/>
    <p:sldId id="267" r:id="rId16"/>
    <p:sldId id="268" r:id="rId17"/>
    <p:sldId id="286" r:id="rId18"/>
    <p:sldId id="273" r:id="rId19"/>
    <p:sldId id="289" r:id="rId20"/>
    <p:sldId id="292" r:id="rId21"/>
    <p:sldId id="275" r:id="rId22"/>
    <p:sldId id="276" r:id="rId23"/>
    <p:sldId id="277" r:id="rId24"/>
    <p:sldId id="290" r:id="rId25"/>
    <p:sldId id="274" r:id="rId26"/>
    <p:sldId id="280" r:id="rId27"/>
    <p:sldId id="281" r:id="rId28"/>
    <p:sldId id="279" r:id="rId29"/>
    <p:sldId id="288" r:id="rId30"/>
    <p:sldId id="291" r:id="rId31"/>
    <p:sldId id="270" r:id="rId32"/>
    <p:sldId id="287" r:id="rId33"/>
    <p:sldId id="269" r:id="rId34"/>
    <p:sldId id="271" r:id="rId35"/>
    <p:sldId id="272" r:id="rId36"/>
    <p:sldId id="294"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F6B76E-FEB7-469B-899A-5A7F0C56FED8}">
          <p14:sldIdLst>
            <p14:sldId id="256"/>
            <p14:sldId id="264"/>
            <p14:sldId id="284"/>
            <p14:sldId id="285"/>
            <p14:sldId id="297"/>
            <p14:sldId id="257"/>
            <p14:sldId id="258"/>
            <p14:sldId id="259"/>
            <p14:sldId id="260"/>
            <p14:sldId id="261"/>
            <p14:sldId id="262"/>
            <p14:sldId id="263"/>
            <p14:sldId id="265"/>
            <p14:sldId id="266"/>
            <p14:sldId id="267"/>
            <p14:sldId id="268"/>
            <p14:sldId id="286"/>
            <p14:sldId id="273"/>
            <p14:sldId id="289"/>
            <p14:sldId id="292"/>
            <p14:sldId id="275"/>
            <p14:sldId id="276"/>
            <p14:sldId id="277"/>
            <p14:sldId id="290"/>
            <p14:sldId id="274"/>
            <p14:sldId id="280"/>
            <p14:sldId id="281"/>
            <p14:sldId id="279"/>
            <p14:sldId id="288"/>
            <p14:sldId id="291"/>
            <p14:sldId id="270"/>
            <p14:sldId id="287"/>
            <p14:sldId id="269"/>
            <p14:sldId id="271"/>
            <p14:sldId id="272"/>
            <p14:sldId id="294"/>
            <p14:sldId id="298"/>
          </p14:sldIdLst>
        </p14:section>
        <p14:section name="Untitled Section" id="{01E96F8F-6489-4D84-8DBF-166C5E869D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7" autoAdjust="0"/>
  </p:normalViewPr>
  <p:slideViewPr>
    <p:cSldViewPr>
      <p:cViewPr varScale="1">
        <p:scale>
          <a:sx n="104" d="100"/>
          <a:sy n="104" d="100"/>
        </p:scale>
        <p:origin x="-132"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DCD4F-11AD-4644-999A-5BDB53C5FFB2}" type="datetimeFigureOut">
              <a:rPr lang="en-AU" smtClean="0"/>
              <a:t>27/04/2012</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44CF8-1293-478C-83B5-965759FDCC9C}" type="slidenum">
              <a:rPr lang="en-AU" smtClean="0"/>
              <a:t>‹#›</a:t>
            </a:fld>
            <a:endParaRPr lang="en-AU" dirty="0"/>
          </a:p>
        </p:txBody>
      </p:sp>
    </p:spTree>
    <p:extLst>
      <p:ext uri="{BB962C8B-B14F-4D97-AF65-F5344CB8AC3E}">
        <p14:creationId xmlns:p14="http://schemas.microsoft.com/office/powerpoint/2010/main" val="200846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a:t>
            </a:fld>
            <a:endParaRPr lang="en-AU" dirty="0"/>
          </a:p>
        </p:txBody>
      </p:sp>
    </p:spTree>
    <p:extLst>
      <p:ext uri="{BB962C8B-B14F-4D97-AF65-F5344CB8AC3E}">
        <p14:creationId xmlns:p14="http://schemas.microsoft.com/office/powerpoint/2010/main" val="397745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lisaprojectvegan.blogspot.com</a:t>
            </a:r>
          </a:p>
          <a:p>
            <a:r>
              <a:rPr lang="en-AU" dirty="0" smtClean="0"/>
              <a:t>http://www.breastfeeding-problems.com/using-breast-milk.html</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10</a:t>
            </a:fld>
            <a:endParaRPr lang="en-AU" dirty="0"/>
          </a:p>
        </p:txBody>
      </p:sp>
    </p:spTree>
    <p:extLst>
      <p:ext uri="{BB962C8B-B14F-4D97-AF65-F5344CB8AC3E}">
        <p14:creationId xmlns:p14="http://schemas.microsoft.com/office/powerpoint/2010/main" val="126922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http://busymommymedia.com/2009/09/breastmilk-popsicle-momsicle/</a:t>
            </a:r>
          </a:p>
          <a:p>
            <a:r>
              <a:rPr lang="en-AU" dirty="0" smtClean="0"/>
              <a:t>http://www.nutriciababy.co.nz/main/recipes/baby_custard_d.html</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11</a:t>
            </a:fld>
            <a:endParaRPr lang="en-AU" dirty="0"/>
          </a:p>
        </p:txBody>
      </p:sp>
    </p:spTree>
    <p:extLst>
      <p:ext uri="{BB962C8B-B14F-4D97-AF65-F5344CB8AC3E}">
        <p14:creationId xmlns:p14="http://schemas.microsoft.com/office/powerpoint/2010/main" val="159701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12</a:t>
            </a:fld>
            <a:endParaRPr lang="en-AU" dirty="0"/>
          </a:p>
        </p:txBody>
      </p:sp>
    </p:spTree>
    <p:extLst>
      <p:ext uri="{BB962C8B-B14F-4D97-AF65-F5344CB8AC3E}">
        <p14:creationId xmlns:p14="http://schemas.microsoft.com/office/powerpoint/2010/main" val="195450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http://wholesomebabyfood.momtastic.com/stage2-baby-food-recipes.htm</a:t>
            </a:r>
          </a:p>
          <a:p>
            <a:r>
              <a:rPr lang="en-AU" dirty="0" smtClean="0"/>
              <a:t>simplyrecipes.com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13</a:t>
            </a:fld>
            <a:endParaRPr lang="en-AU" dirty="0"/>
          </a:p>
        </p:txBody>
      </p:sp>
    </p:spTree>
    <p:extLst>
      <p:ext uri="{BB962C8B-B14F-4D97-AF65-F5344CB8AC3E}">
        <p14:creationId xmlns:p14="http://schemas.microsoft.com/office/powerpoint/2010/main" val="175234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Fronthttp://wholesomebabyfood.momtastic.com/stage2-baby-food-recipes.htm</a:t>
            </a:r>
          </a:p>
          <a:p>
            <a:r>
              <a:rPr lang="en-AU" dirty="0" smtClean="0"/>
              <a:t>simplyrecipes.com</a:t>
            </a:r>
          </a:p>
          <a:p>
            <a:endParaRPr lang="en-AU" dirty="0" smtClean="0"/>
          </a:p>
          <a:p>
            <a:r>
              <a:rPr lang="en-AU" dirty="0" smtClean="0"/>
              <a:t>http://www.kidspot.com.au/best-recipes/Baby+3/Apricot-chicken-recipe+3892.htm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14</a:t>
            </a:fld>
            <a:endParaRPr lang="en-AU" dirty="0"/>
          </a:p>
        </p:txBody>
      </p:sp>
    </p:spTree>
    <p:extLst>
      <p:ext uri="{BB962C8B-B14F-4D97-AF65-F5344CB8AC3E}">
        <p14:creationId xmlns:p14="http://schemas.microsoft.com/office/powerpoint/2010/main" val="35533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grumpyshoneybunch.com</a:t>
            </a:r>
          </a:p>
          <a:p>
            <a:r>
              <a:rPr lang="en-AU" dirty="0" smtClean="0"/>
              <a:t>fatburningfurnace.com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15</a:t>
            </a:fld>
            <a:endParaRPr lang="en-AU" dirty="0"/>
          </a:p>
        </p:txBody>
      </p:sp>
    </p:spTree>
    <p:extLst>
      <p:ext uri="{BB962C8B-B14F-4D97-AF65-F5344CB8AC3E}">
        <p14:creationId xmlns:p14="http://schemas.microsoft.com/office/powerpoint/2010/main" val="270047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16</a:t>
            </a:fld>
            <a:endParaRPr lang="en-AU" dirty="0"/>
          </a:p>
        </p:txBody>
      </p:sp>
    </p:spTree>
    <p:extLst>
      <p:ext uri="{BB962C8B-B14F-4D97-AF65-F5344CB8AC3E}">
        <p14:creationId xmlns:p14="http://schemas.microsoft.com/office/powerpoint/2010/main" val="180881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http://www.homemade-baby-food-recipes.com/baby-led-weaning-recipes.html#ixzz1ritPgvuw</a:t>
            </a:r>
          </a:p>
          <a:p>
            <a:r>
              <a:rPr lang="en-AU" dirty="0" smtClean="0"/>
              <a:t>http://www.who.int/mediacentre/factsheets/fs342/en/index.html</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17</a:t>
            </a:fld>
            <a:endParaRPr lang="en-AU" dirty="0"/>
          </a:p>
        </p:txBody>
      </p:sp>
    </p:spTree>
    <p:extLst>
      <p:ext uri="{BB962C8B-B14F-4D97-AF65-F5344CB8AC3E}">
        <p14:creationId xmlns:p14="http://schemas.microsoft.com/office/powerpoint/2010/main" val="404925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18</a:t>
            </a:fld>
            <a:endParaRPr lang="en-AU" dirty="0"/>
          </a:p>
        </p:txBody>
      </p:sp>
    </p:spTree>
    <p:extLst>
      <p:ext uri="{BB962C8B-B14F-4D97-AF65-F5344CB8AC3E}">
        <p14:creationId xmlns:p14="http://schemas.microsoft.com/office/powerpoint/2010/main" val="1152892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http://www.taste.com.au/recipes/24542/classic+scones</a:t>
            </a:r>
          </a:p>
          <a:p>
            <a:r>
              <a:rPr lang="en-AU" dirty="0" smtClean="0"/>
              <a:t>http://www.who.int/mediacentre/factsheets/fs342/en/index.html</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19</a:t>
            </a:fld>
            <a:endParaRPr lang="en-AU" dirty="0"/>
          </a:p>
        </p:txBody>
      </p:sp>
    </p:spTree>
    <p:extLst>
      <p:ext uri="{BB962C8B-B14F-4D97-AF65-F5344CB8AC3E}">
        <p14:creationId xmlns:p14="http://schemas.microsoft.com/office/powerpoint/2010/main" val="310426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a:t>
            </a:fld>
            <a:endParaRPr lang="en-AU" dirty="0"/>
          </a:p>
        </p:txBody>
      </p:sp>
    </p:spTree>
    <p:extLst>
      <p:ext uri="{BB962C8B-B14F-4D97-AF65-F5344CB8AC3E}">
        <p14:creationId xmlns:p14="http://schemas.microsoft.com/office/powerpoint/2010/main" val="2637792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20</a:t>
            </a:fld>
            <a:endParaRPr lang="en-AU" dirty="0"/>
          </a:p>
        </p:txBody>
      </p:sp>
    </p:spTree>
    <p:extLst>
      <p:ext uri="{BB962C8B-B14F-4D97-AF65-F5344CB8AC3E}">
        <p14:creationId xmlns:p14="http://schemas.microsoft.com/office/powerpoint/2010/main" val="319885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http://www.homemade-baby-food-recipes.com/sweet-potato-baby-food-recipes.html#ixzz1riw8jGCo</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21</a:t>
            </a:fld>
            <a:endParaRPr lang="en-AU" dirty="0"/>
          </a:p>
        </p:txBody>
      </p:sp>
    </p:spTree>
    <p:extLst>
      <p:ext uri="{BB962C8B-B14F-4D97-AF65-F5344CB8AC3E}">
        <p14:creationId xmlns:p14="http://schemas.microsoft.com/office/powerpoint/2010/main" val="167649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www.homemade-baby-food-recipes.com/sweet-potato-baby-food-recipes.html#ixzz1rixfogre</a:t>
            </a:r>
          </a:p>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22</a:t>
            </a:fld>
            <a:endParaRPr lang="en-AU" dirty="0"/>
          </a:p>
        </p:txBody>
      </p:sp>
    </p:spTree>
    <p:extLst>
      <p:ext uri="{BB962C8B-B14F-4D97-AF65-F5344CB8AC3E}">
        <p14:creationId xmlns:p14="http://schemas.microsoft.com/office/powerpoint/2010/main" val="284159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http://www.taste.com.au/recipes/7752/classic+mashed+potato</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23</a:t>
            </a:fld>
            <a:endParaRPr lang="en-AU" dirty="0"/>
          </a:p>
        </p:txBody>
      </p:sp>
    </p:spTree>
    <p:extLst>
      <p:ext uri="{BB962C8B-B14F-4D97-AF65-F5344CB8AC3E}">
        <p14:creationId xmlns:p14="http://schemas.microsoft.com/office/powerpoint/2010/main" val="2146840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24</a:t>
            </a:fld>
            <a:endParaRPr lang="en-AU" dirty="0"/>
          </a:p>
        </p:txBody>
      </p:sp>
    </p:spTree>
    <p:extLst>
      <p:ext uri="{BB962C8B-B14F-4D97-AF65-F5344CB8AC3E}">
        <p14:creationId xmlns:p14="http://schemas.microsoft.com/office/powerpoint/2010/main" val="862567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25</a:t>
            </a:fld>
            <a:endParaRPr lang="en-AU" dirty="0"/>
          </a:p>
        </p:txBody>
      </p:sp>
    </p:spTree>
    <p:extLst>
      <p:ext uri="{BB962C8B-B14F-4D97-AF65-F5344CB8AC3E}">
        <p14:creationId xmlns:p14="http://schemas.microsoft.com/office/powerpoint/2010/main" val="1989337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http://www.homemade-baby-food-recipes.com/healthy-first-birthday-cake-recipes.html#ixzz1rj6Dwdwa</a:t>
            </a:r>
          </a:p>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26</a:t>
            </a:fld>
            <a:endParaRPr lang="en-AU" dirty="0"/>
          </a:p>
        </p:txBody>
      </p:sp>
    </p:spTree>
    <p:extLst>
      <p:ext uri="{BB962C8B-B14F-4D97-AF65-F5344CB8AC3E}">
        <p14:creationId xmlns:p14="http://schemas.microsoft.com/office/powerpoint/2010/main" val="1268461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www.homemade-baby-food-recipes.com/sweet-potato-and-apple-pancakes.html#ixzz1rjBWtXsJ</a:t>
            </a:r>
          </a:p>
          <a:p>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27</a:t>
            </a:fld>
            <a:endParaRPr lang="en-AU" dirty="0"/>
          </a:p>
        </p:txBody>
      </p:sp>
    </p:spTree>
    <p:extLst>
      <p:ext uri="{BB962C8B-B14F-4D97-AF65-F5344CB8AC3E}">
        <p14:creationId xmlns:p14="http://schemas.microsoft.com/office/powerpoint/2010/main" val="255258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28</a:t>
            </a:fld>
            <a:endParaRPr lang="en-AU" dirty="0"/>
          </a:p>
        </p:txBody>
      </p:sp>
    </p:spTree>
    <p:extLst>
      <p:ext uri="{BB962C8B-B14F-4D97-AF65-F5344CB8AC3E}">
        <p14:creationId xmlns:p14="http://schemas.microsoft.com/office/powerpoint/2010/main" val="1889592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http://www.taste.com.au/recipes/5865/milk+jellies</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29</a:t>
            </a:fld>
            <a:endParaRPr lang="en-AU" dirty="0"/>
          </a:p>
        </p:txBody>
      </p:sp>
    </p:spTree>
    <p:extLst>
      <p:ext uri="{BB962C8B-B14F-4D97-AF65-F5344CB8AC3E}">
        <p14:creationId xmlns:p14="http://schemas.microsoft.com/office/powerpoint/2010/main" val="10382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http://www.thegreenparent.co.uk/articles/read/recipes-for-breastmilk/</a:t>
            </a:r>
          </a:p>
          <a:p>
            <a:r>
              <a:rPr lang="en-AU" dirty="0" smtClean="0"/>
              <a:t>thornappleridgesoaps.com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a:t>
            </a:fld>
            <a:endParaRPr lang="en-AU" dirty="0"/>
          </a:p>
        </p:txBody>
      </p:sp>
    </p:spTree>
    <p:extLst>
      <p:ext uri="{BB962C8B-B14F-4D97-AF65-F5344CB8AC3E}">
        <p14:creationId xmlns:p14="http://schemas.microsoft.com/office/powerpoint/2010/main" val="316994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http://www.taste.com.au/recipes/24973/potato+gratin</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30</a:t>
            </a:fld>
            <a:endParaRPr lang="en-AU" dirty="0"/>
          </a:p>
        </p:txBody>
      </p:sp>
    </p:spTree>
    <p:extLst>
      <p:ext uri="{BB962C8B-B14F-4D97-AF65-F5344CB8AC3E}">
        <p14:creationId xmlns:p14="http://schemas.microsoft.com/office/powerpoint/2010/main" val="2520628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elle.com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31</a:t>
            </a:fld>
            <a:endParaRPr lang="en-AU" dirty="0"/>
          </a:p>
        </p:txBody>
      </p:sp>
    </p:spTree>
    <p:extLst>
      <p:ext uri="{BB962C8B-B14F-4D97-AF65-F5344CB8AC3E}">
        <p14:creationId xmlns:p14="http://schemas.microsoft.com/office/powerpoint/2010/main" val="336492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32</a:t>
            </a:fld>
            <a:endParaRPr lang="en-AU" dirty="0"/>
          </a:p>
        </p:txBody>
      </p:sp>
    </p:spTree>
    <p:extLst>
      <p:ext uri="{BB962C8B-B14F-4D97-AF65-F5344CB8AC3E}">
        <p14:creationId xmlns:p14="http://schemas.microsoft.com/office/powerpoint/2010/main" val="2447947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endParaRPr lang="en-AU" dirty="0" smtClean="0"/>
          </a:p>
          <a:p>
            <a:r>
              <a:rPr lang="en-AU" dirty="0" smtClean="0"/>
              <a:t>http://www.landmilkhoney.com/recipanr.htm</a:t>
            </a:r>
          </a:p>
          <a:p>
            <a:r>
              <a:rPr lang="en-AU" dirty="0" smtClean="0"/>
              <a:t>en.amerikanki.com</a:t>
            </a:r>
          </a:p>
          <a:p>
            <a:r>
              <a:rPr lang="en-AU" dirty="0" smtClean="0"/>
              <a:t>hootingyard.org</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33</a:t>
            </a:fld>
            <a:endParaRPr lang="en-AU" dirty="0"/>
          </a:p>
        </p:txBody>
      </p:sp>
    </p:spTree>
    <p:extLst>
      <p:ext uri="{BB962C8B-B14F-4D97-AF65-F5344CB8AC3E}">
        <p14:creationId xmlns:p14="http://schemas.microsoft.com/office/powerpoint/2010/main" val="894541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endParaRPr lang="en-AU" dirty="0" smtClean="0"/>
          </a:p>
          <a:p>
            <a:r>
              <a:rPr lang="en-AU" dirty="0" smtClean="0"/>
              <a:t>Starbucksfs.com</a:t>
            </a:r>
          </a:p>
          <a:p>
            <a:r>
              <a:rPr lang="en-AU" dirty="0" smtClean="0"/>
              <a:t>http://www.landmilkhoney.com/recipanr.htm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34</a:t>
            </a:fld>
            <a:endParaRPr lang="en-AU" dirty="0"/>
          </a:p>
        </p:txBody>
      </p:sp>
    </p:spTree>
    <p:extLst>
      <p:ext uri="{BB962C8B-B14F-4D97-AF65-F5344CB8AC3E}">
        <p14:creationId xmlns:p14="http://schemas.microsoft.com/office/powerpoint/2010/main" val="1947340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http://www.landmilkhoney.com/recipanr.htm</a:t>
            </a:r>
          </a:p>
          <a:p>
            <a:r>
              <a:rPr lang="en-AU" dirty="0" smtClean="0"/>
              <a:t>tasteofhome.com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35</a:t>
            </a:fld>
            <a:endParaRPr lang="en-AU" dirty="0"/>
          </a:p>
        </p:txBody>
      </p:sp>
    </p:spTree>
    <p:extLst>
      <p:ext uri="{BB962C8B-B14F-4D97-AF65-F5344CB8AC3E}">
        <p14:creationId xmlns:p14="http://schemas.microsoft.com/office/powerpoint/2010/main" val="128175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www.breastfeedingbasics.com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4</a:t>
            </a:fld>
            <a:endParaRPr lang="en-AU" dirty="0"/>
          </a:p>
        </p:txBody>
      </p:sp>
    </p:spTree>
    <p:extLst>
      <p:ext uri="{BB962C8B-B14F-4D97-AF65-F5344CB8AC3E}">
        <p14:creationId xmlns:p14="http://schemas.microsoft.com/office/powerpoint/2010/main" val="108637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http://www.justthefactsbaby.com/baby/feeding-and-nutrition/page=3</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5</a:t>
            </a:fld>
            <a:endParaRPr lang="en-AU" dirty="0"/>
          </a:p>
        </p:txBody>
      </p:sp>
    </p:spTree>
    <p:extLst>
      <p:ext uri="{BB962C8B-B14F-4D97-AF65-F5344CB8AC3E}">
        <p14:creationId xmlns:p14="http://schemas.microsoft.com/office/powerpoint/2010/main" val="315727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whatisee.squarespace.com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6</a:t>
            </a:fld>
            <a:endParaRPr lang="en-AU" dirty="0"/>
          </a:p>
        </p:txBody>
      </p:sp>
    </p:spTree>
    <p:extLst>
      <p:ext uri="{BB962C8B-B14F-4D97-AF65-F5344CB8AC3E}">
        <p14:creationId xmlns:p14="http://schemas.microsoft.com/office/powerpoint/2010/main" val="364458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http://wholesomebabyfood.momtastic.com/babyfirstfoods.htm</a:t>
            </a:r>
          </a:p>
          <a:p>
            <a:r>
              <a:rPr lang="en-AU" dirty="0" smtClean="0"/>
              <a:t>http://farex.com.au/Recipes/Avocado-Banana-Mash</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7</a:t>
            </a:fld>
            <a:endParaRPr lang="en-AU" dirty="0"/>
          </a:p>
        </p:txBody>
      </p:sp>
    </p:spTree>
    <p:extLst>
      <p:ext uri="{BB962C8B-B14F-4D97-AF65-F5344CB8AC3E}">
        <p14:creationId xmlns:p14="http://schemas.microsoft.com/office/powerpoint/2010/main" val="31699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Front</a:t>
            </a:r>
          </a:p>
          <a:p>
            <a:r>
              <a:rPr lang="en-AU" dirty="0" smtClean="0"/>
              <a:t>www.parentsconnect.com</a:t>
            </a:r>
          </a:p>
          <a:p>
            <a:r>
              <a:rPr lang="en-AU" dirty="0" smtClean="0"/>
              <a:t>www.foodcreate.com</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8</a:t>
            </a:fld>
            <a:endParaRPr lang="en-AU" dirty="0"/>
          </a:p>
        </p:txBody>
      </p:sp>
    </p:spTree>
    <p:extLst>
      <p:ext uri="{BB962C8B-B14F-4D97-AF65-F5344CB8AC3E}">
        <p14:creationId xmlns:p14="http://schemas.microsoft.com/office/powerpoint/2010/main" val="383117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a:t>
            </a:r>
          </a:p>
          <a:p>
            <a:r>
              <a:rPr lang="en-AU" dirty="0" smtClean="0"/>
              <a:t>http://www.homemade-baby-food-recipes.com/introducing-solids-at-4-to-6-months.html</a:t>
            </a:r>
          </a:p>
          <a:p>
            <a:r>
              <a:rPr lang="en-AU" dirty="0" smtClean="0"/>
              <a:t>wallabychildcare.com.au</a:t>
            </a:r>
          </a:p>
          <a:p>
            <a:r>
              <a:rPr lang="en-AU" dirty="0" smtClean="0"/>
              <a:t>myrecipes.com</a:t>
            </a:r>
          </a:p>
          <a:p>
            <a:r>
              <a:rPr lang="en-AU" dirty="0" smtClean="0"/>
              <a:t>http://funnfud.blogspot.com.au/2010/06/homemade-baby-food-recipes-infants-4.html</a:t>
            </a:r>
            <a:endParaRPr lang="en-AU" dirty="0"/>
          </a:p>
        </p:txBody>
      </p:sp>
      <p:sp>
        <p:nvSpPr>
          <p:cNvPr id="4" name="Slide Number Placeholder 3"/>
          <p:cNvSpPr>
            <a:spLocks noGrp="1"/>
          </p:cNvSpPr>
          <p:nvPr>
            <p:ph type="sldNum" sz="quarter" idx="10"/>
          </p:nvPr>
        </p:nvSpPr>
        <p:spPr/>
        <p:txBody>
          <a:bodyPr/>
          <a:lstStyle/>
          <a:p>
            <a:fld id="{E9744CF8-1293-478C-83B5-965759FDCC9C}" type="slidenum">
              <a:rPr lang="en-AU" smtClean="0"/>
              <a:t>9</a:t>
            </a:fld>
            <a:endParaRPr lang="en-AU" dirty="0"/>
          </a:p>
        </p:txBody>
      </p:sp>
    </p:spTree>
    <p:extLst>
      <p:ext uri="{BB962C8B-B14F-4D97-AF65-F5344CB8AC3E}">
        <p14:creationId xmlns:p14="http://schemas.microsoft.com/office/powerpoint/2010/main" val="339068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844FBC-EEF7-4A42-9F33-8941F819A111}" type="datetime1">
              <a:rPr lang="en-AU" smtClean="0"/>
              <a:t>27/04/2012</a:t>
            </a:fld>
            <a:endParaRPr lang="en-AU" dirty="0"/>
          </a:p>
        </p:txBody>
      </p:sp>
      <p:sp>
        <p:nvSpPr>
          <p:cNvPr id="20" name="Footer Placeholder 19"/>
          <p:cNvSpPr>
            <a:spLocks noGrp="1"/>
          </p:cNvSpPr>
          <p:nvPr>
            <p:ph type="ftr" sz="quarter" idx="11"/>
          </p:nvPr>
        </p:nvSpPr>
        <p:spPr/>
        <p:txBody>
          <a:bodyPr/>
          <a:lstStyle>
            <a:extLst/>
          </a:lstStyle>
          <a:p>
            <a:endParaRPr lang="en-AU" dirty="0"/>
          </a:p>
        </p:txBody>
      </p:sp>
      <p:sp>
        <p:nvSpPr>
          <p:cNvPr id="10" name="Slide Number Placeholder 9"/>
          <p:cNvSpPr>
            <a:spLocks noGrp="1"/>
          </p:cNvSpPr>
          <p:nvPr>
            <p:ph type="sldNum" sz="quarter" idx="12"/>
          </p:nvPr>
        </p:nvSpPr>
        <p:spPr/>
        <p:txBody>
          <a:bodyPr/>
          <a:lstStyle>
            <a:extLst/>
          </a:lstStyle>
          <a:p>
            <a:fld id="{DB8BC020-BFC7-4F1C-8D1B-298917FC7B3A}" type="slidenum">
              <a:rPr lang="en-AU" smtClean="0"/>
              <a:t>‹#›</a:t>
            </a:fld>
            <a:endParaRPr lang="en-AU"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B09D37-BD60-4757-97A1-3D7D9F01D7BE}" type="datetime1">
              <a:rPr lang="en-AU" smtClean="0"/>
              <a:t>27/04/2012</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658ABD-EEFA-4087-95F0-989A8C87BE39}" type="datetime1">
              <a:rPr lang="en-AU" smtClean="0"/>
              <a:t>27/04/2012</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50D8CA-3FC2-47F9-A056-46E24141E837}" type="datetime1">
              <a:rPr lang="en-AU" smtClean="0"/>
              <a:t>27/04/2012</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5F3847-63EE-4A6B-A547-D62B05AF09B0}" type="datetime1">
              <a:rPr lang="en-AU" smtClean="0"/>
              <a:t>27/04/2012</a:t>
            </a:fld>
            <a:endParaRPr lang="en-AU" dirty="0"/>
          </a:p>
        </p:txBody>
      </p:sp>
      <p:sp>
        <p:nvSpPr>
          <p:cNvPr id="5" name="Footer Placeholder 4"/>
          <p:cNvSpPr>
            <a:spLocks noGrp="1"/>
          </p:cNvSpPr>
          <p:nvPr>
            <p:ph type="ftr" sz="quarter" idx="11"/>
          </p:nvPr>
        </p:nvSpPr>
        <p:spPr/>
        <p:txBody>
          <a:bodyPr/>
          <a:lstStyle>
            <a:extLst/>
          </a:lstStyle>
          <a:p>
            <a:endParaRPr lang="en-AU" dirty="0"/>
          </a:p>
        </p:txBody>
      </p:sp>
      <p:sp>
        <p:nvSpPr>
          <p:cNvPr id="6" name="Slide Number Placeholder 5"/>
          <p:cNvSpPr>
            <a:spLocks noGrp="1"/>
          </p:cNvSpPr>
          <p:nvPr>
            <p:ph type="sldNum" sz="quarter" idx="12"/>
          </p:nvPr>
        </p:nvSpPr>
        <p:spPr/>
        <p:txBody>
          <a:bodyPr/>
          <a:lstStyle>
            <a:extLst/>
          </a:lstStyle>
          <a:p>
            <a:fld id="{DB8BC020-BFC7-4F1C-8D1B-298917FC7B3A}" type="slidenum">
              <a:rPr lang="en-AU" smtClean="0"/>
              <a:t>‹#›</a:t>
            </a:fld>
            <a:endParaRPr lang="en-AU"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F732EC0-9C73-4A76-BB42-341A340C217C}" type="datetime1">
              <a:rPr lang="en-AU" smtClean="0"/>
              <a:t>27/04/2012</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0EFE87-1E14-4B34-8E96-6E6D7BFA049E}" type="datetime1">
              <a:rPr lang="en-AU" smtClean="0"/>
              <a:t>27/04/2012</a:t>
            </a:fld>
            <a:endParaRPr lang="en-AU" dirty="0"/>
          </a:p>
        </p:txBody>
      </p:sp>
      <p:sp>
        <p:nvSpPr>
          <p:cNvPr id="8" name="Footer Placeholder 7"/>
          <p:cNvSpPr>
            <a:spLocks noGrp="1"/>
          </p:cNvSpPr>
          <p:nvPr>
            <p:ph type="ftr" sz="quarter" idx="11"/>
          </p:nvPr>
        </p:nvSpPr>
        <p:spPr/>
        <p:txBody>
          <a:bodyPr/>
          <a:lstStyle>
            <a:extLst/>
          </a:lstStyle>
          <a:p>
            <a:endParaRPr lang="en-AU" dirty="0"/>
          </a:p>
        </p:txBody>
      </p:sp>
      <p:sp>
        <p:nvSpPr>
          <p:cNvPr id="9" name="Slide Number Placeholder 8"/>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948E6E3-DCE0-47A2-9820-52AA9CD09CC3}" type="datetime1">
              <a:rPr lang="en-AU" smtClean="0"/>
              <a:t>27/04/2012</a:t>
            </a:fld>
            <a:endParaRPr lang="en-AU" dirty="0"/>
          </a:p>
        </p:txBody>
      </p:sp>
      <p:sp>
        <p:nvSpPr>
          <p:cNvPr id="4" name="Footer Placeholder 3"/>
          <p:cNvSpPr>
            <a:spLocks noGrp="1"/>
          </p:cNvSpPr>
          <p:nvPr>
            <p:ph type="ftr" sz="quarter" idx="11"/>
          </p:nvPr>
        </p:nvSpPr>
        <p:spPr/>
        <p:txBody>
          <a:bodyPr/>
          <a:lstStyle>
            <a:extLst/>
          </a:lstStyle>
          <a:p>
            <a:endParaRPr lang="en-AU" dirty="0"/>
          </a:p>
        </p:txBody>
      </p:sp>
      <p:sp>
        <p:nvSpPr>
          <p:cNvPr id="5" name="Slide Number Placeholder 4"/>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2CD536B-23D8-465C-BDFD-8E0643751004}" type="datetime1">
              <a:rPr lang="en-AU" smtClean="0"/>
              <a:t>27/04/2012</a:t>
            </a:fld>
            <a:endParaRPr lang="en-AU" dirty="0"/>
          </a:p>
        </p:txBody>
      </p:sp>
      <p:sp>
        <p:nvSpPr>
          <p:cNvPr id="3" name="Footer Placeholder 2"/>
          <p:cNvSpPr>
            <a:spLocks noGrp="1"/>
          </p:cNvSpPr>
          <p:nvPr>
            <p:ph type="ftr" sz="quarter" idx="11"/>
          </p:nvPr>
        </p:nvSpPr>
        <p:spPr/>
        <p:txBody>
          <a:bodyPr/>
          <a:lstStyle>
            <a:extLst/>
          </a:lstStyle>
          <a:p>
            <a:endParaRPr lang="en-AU" dirty="0"/>
          </a:p>
        </p:txBody>
      </p:sp>
      <p:sp>
        <p:nvSpPr>
          <p:cNvPr id="4" name="Slide Number Placeholder 3"/>
          <p:cNvSpPr>
            <a:spLocks noGrp="1"/>
          </p:cNvSpPr>
          <p:nvPr>
            <p:ph type="sldNum" sz="quarter" idx="12"/>
          </p:nvPr>
        </p:nvSpPr>
        <p:spPr/>
        <p:txBody>
          <a:bodyPr/>
          <a:lstStyle>
            <a:extLst/>
          </a:lstStyle>
          <a:p>
            <a:fld id="{DB8BC020-BFC7-4F1C-8D1B-298917FC7B3A}" type="slidenum">
              <a:rPr lang="en-AU" smtClean="0"/>
              <a:t>‹#›</a:t>
            </a:fld>
            <a:endParaRPr lang="en-AU"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0D3810-9C6D-41F9-80F5-A187DD39ABA6}" type="datetime1">
              <a:rPr lang="en-AU" smtClean="0"/>
              <a:t>27/04/2012</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DB8BC020-BFC7-4F1C-8D1B-298917FC7B3A}"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1CB049C-EA0A-4421-9179-60EAC78910C8}" type="datetime1">
              <a:rPr lang="en-AU" smtClean="0"/>
              <a:t>27/04/2012</a:t>
            </a:fld>
            <a:endParaRPr lang="en-AU" dirty="0"/>
          </a:p>
        </p:txBody>
      </p:sp>
      <p:sp>
        <p:nvSpPr>
          <p:cNvPr id="6" name="Footer Placeholder 5"/>
          <p:cNvSpPr>
            <a:spLocks noGrp="1"/>
          </p:cNvSpPr>
          <p:nvPr>
            <p:ph type="ftr" sz="quarter" idx="11"/>
          </p:nvPr>
        </p:nvSpPr>
        <p:spPr/>
        <p:txBody>
          <a:bodyPr/>
          <a:lstStyle>
            <a:extLst/>
          </a:lstStyle>
          <a:p>
            <a:endParaRPr lang="en-AU" dirty="0"/>
          </a:p>
        </p:txBody>
      </p:sp>
      <p:sp>
        <p:nvSpPr>
          <p:cNvPr id="7" name="Slide Number Placeholder 6"/>
          <p:cNvSpPr>
            <a:spLocks noGrp="1"/>
          </p:cNvSpPr>
          <p:nvPr>
            <p:ph type="sldNum" sz="quarter" idx="12"/>
          </p:nvPr>
        </p:nvSpPr>
        <p:spPr/>
        <p:txBody>
          <a:bodyPr/>
          <a:lstStyle>
            <a:extLst/>
          </a:lstStyle>
          <a:p>
            <a:fld id="{DB8BC020-BFC7-4F1C-8D1B-298917FC7B3A}" type="slidenum">
              <a:rPr lang="en-AU" smtClean="0"/>
              <a:t>‹#›</a:t>
            </a:fld>
            <a:endParaRPr lang="en-AU"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C9AE7F3-45DD-4A5E-B021-04437251024A}" type="datetime1">
              <a:rPr lang="en-AU" smtClean="0"/>
              <a:t>27/04/2012</a:t>
            </a:fld>
            <a:endParaRPr lang="en-AU"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B8BC020-BFC7-4F1C-8D1B-298917FC7B3A}" type="slidenum">
              <a:rPr lang="en-AU" smtClean="0"/>
              <a:t>‹#›</a:t>
            </a:fld>
            <a:endParaRPr lang="en-AU"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9.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62.jpeg"/><Relationship Id="rId7" Type="http://schemas.openxmlformats.org/officeDocument/2006/relationships/image" Target="../media/image66.jpg"/><Relationship Id="rId12"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8.jpeg"/><Relationship Id="rId5" Type="http://schemas.openxmlformats.org/officeDocument/2006/relationships/image" Target="../media/image64.jpeg"/><Relationship Id="rId10" Type="http://schemas.openxmlformats.org/officeDocument/2006/relationships/image" Target="../media/image40.png"/><Relationship Id="rId4" Type="http://schemas.openxmlformats.org/officeDocument/2006/relationships/image" Target="../media/image63.jpeg"/><Relationship Id="rId9"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eg"/></Relationships>
</file>

<file path=ppt/slides/_rels/slide3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79.jpe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jpeg"/><Relationship Id="rId7" Type="http://schemas.openxmlformats.org/officeDocument/2006/relationships/image" Target="../media/image24.jpeg"/><Relationship Id="rId2"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87.png"/><Relationship Id="rId11" Type="http://schemas.openxmlformats.org/officeDocument/2006/relationships/image" Target="../media/image40.png"/><Relationship Id="rId5" Type="http://schemas.openxmlformats.org/officeDocument/2006/relationships/image" Target="../media/image68.jpeg"/><Relationship Id="rId10" Type="http://schemas.openxmlformats.org/officeDocument/2006/relationships/image" Target="../media/image35.png"/><Relationship Id="rId4" Type="http://schemas.openxmlformats.org/officeDocument/2006/relationships/image" Target="../media/image86.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482"/>
            <a:ext cx="8229600" cy="1143000"/>
          </a:xfrm>
          <a:ln>
            <a:noFill/>
          </a:ln>
        </p:spPr>
        <p:txBody>
          <a:bodyPr>
            <a:noAutofit/>
          </a:bodyPr>
          <a:lstStyle/>
          <a:p>
            <a:r>
              <a:rPr lang="en-AU" sz="8000" b="1" dirty="0" smtClean="0">
                <a:solidFill>
                  <a:schemeClr val="accent6">
                    <a:lumMod val="75000"/>
                  </a:schemeClr>
                </a:solidFill>
              </a:rPr>
              <a:t>Breast is Best</a:t>
            </a:r>
            <a:endParaRPr lang="en-AU" sz="8000" b="1"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DB8BC020-BFC7-4F1C-8D1B-298917FC7B3A}" type="slidenum">
              <a:rPr lang="en-AU" smtClean="0"/>
              <a:t>1</a:t>
            </a:fld>
            <a:endParaRPr lang="en-AU" dirty="0"/>
          </a:p>
        </p:txBody>
      </p:sp>
      <p:sp>
        <p:nvSpPr>
          <p:cNvPr id="4" name="TextBox 3"/>
          <p:cNvSpPr txBox="1"/>
          <p:nvPr/>
        </p:nvSpPr>
        <p:spPr>
          <a:xfrm>
            <a:off x="2699792" y="6371000"/>
            <a:ext cx="6336704" cy="369332"/>
          </a:xfrm>
          <a:prstGeom prst="rect">
            <a:avLst/>
          </a:prstGeom>
          <a:noFill/>
        </p:spPr>
        <p:txBody>
          <a:bodyPr wrap="square" rtlCol="0">
            <a:spAutoFit/>
          </a:bodyPr>
          <a:lstStyle/>
          <a:p>
            <a:pPr algn="r"/>
            <a:r>
              <a:rPr lang="en-AU" dirty="0" smtClean="0"/>
              <a:t>Author: Lori Wilson</a:t>
            </a:r>
            <a:endParaRPr lang="en-AU" dirty="0"/>
          </a:p>
        </p:txBody>
      </p:sp>
      <p:pic>
        <p:nvPicPr>
          <p:cNvPr id="2050" name="Picture 2" descr="http://www.breastfeeding-problems.com/images/bfm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1124744"/>
            <a:ext cx="3168353"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8064" y="5197842"/>
            <a:ext cx="2592288" cy="184666"/>
          </a:xfrm>
          <a:prstGeom prst="rect">
            <a:avLst/>
          </a:prstGeom>
          <a:noFill/>
        </p:spPr>
        <p:txBody>
          <a:bodyPr wrap="square" rtlCol="0">
            <a:spAutoFit/>
          </a:bodyPr>
          <a:lstStyle/>
          <a:p>
            <a:r>
              <a:rPr lang="en-AU" sz="600" dirty="0" smtClean="0"/>
              <a:t>Image courtesy of breast feeding problems</a:t>
            </a:r>
            <a:endParaRPr lang="en-AU" sz="600" dirty="0"/>
          </a:p>
        </p:txBody>
      </p:sp>
      <p:sp>
        <p:nvSpPr>
          <p:cNvPr id="10" name="TextBox 9"/>
          <p:cNvSpPr txBox="1"/>
          <p:nvPr/>
        </p:nvSpPr>
        <p:spPr>
          <a:xfrm>
            <a:off x="467544" y="5589240"/>
            <a:ext cx="8280920" cy="1200329"/>
          </a:xfrm>
          <a:prstGeom prst="rect">
            <a:avLst/>
          </a:prstGeom>
          <a:noFill/>
        </p:spPr>
        <p:txBody>
          <a:bodyPr wrap="square" rtlCol="0">
            <a:spAutoFit/>
          </a:bodyPr>
          <a:lstStyle/>
          <a:p>
            <a:pPr algn="ctr"/>
            <a:r>
              <a:rPr lang="en-AU" sz="3600" dirty="0"/>
              <a:t>The comprehensive cook book using Breastmilk</a:t>
            </a:r>
          </a:p>
        </p:txBody>
      </p:sp>
    </p:spTree>
    <p:extLst>
      <p:ext uri="{BB962C8B-B14F-4D97-AF65-F5344CB8AC3E}">
        <p14:creationId xmlns:p14="http://schemas.microsoft.com/office/powerpoint/2010/main" val="293387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3.gstatic.com/images?q=tbn:ANd9GcRd6bT4Um0xUq4f_4CDwffFvkk3Eti0JXP-QHek8wQr6iFexGu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21442"/>
            <a:ext cx="239077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2"/>
          </p:nvPr>
        </p:nvSpPr>
        <p:spPr>
          <a:xfrm>
            <a:off x="107504" y="332656"/>
            <a:ext cx="4023360" cy="4114800"/>
          </a:xfrm>
          <a:ln>
            <a:solidFill>
              <a:schemeClr val="bg1">
                <a:lumMod val="65000"/>
              </a:schemeClr>
            </a:solidFill>
          </a:ln>
        </p:spPr>
        <p:txBody>
          <a:bodyPr>
            <a:normAutofit fontScale="70000" lnSpcReduction="20000"/>
          </a:bodyPr>
          <a:lstStyle/>
          <a:p>
            <a:pPr marL="82296" indent="0">
              <a:buNone/>
            </a:pPr>
            <a:r>
              <a:rPr lang="en-AU" sz="2400" dirty="0">
                <a:latin typeface="Freestyle Script" pitchFamily="66" charset="0"/>
              </a:rPr>
              <a:t>We all know about the great benefits of breast milk for </a:t>
            </a:r>
            <a:r>
              <a:rPr lang="en-AU" sz="2400" dirty="0" smtClean="0">
                <a:latin typeface="Freestyle Script" pitchFamily="66" charset="0"/>
              </a:rPr>
              <a:t>mum </a:t>
            </a:r>
            <a:r>
              <a:rPr lang="en-AU" sz="2400" dirty="0">
                <a:latin typeface="Freestyle Script" pitchFamily="66" charset="0"/>
              </a:rPr>
              <a:t>and baby and even the environment, but are there other uses </a:t>
            </a:r>
            <a:r>
              <a:rPr lang="en-AU" sz="2400" dirty="0" smtClean="0">
                <a:latin typeface="Freestyle Script" pitchFamily="66" charset="0"/>
              </a:rPr>
              <a:t>for </a:t>
            </a:r>
            <a:r>
              <a:rPr lang="en-AU" sz="2400" dirty="0">
                <a:latin typeface="Freestyle Script" pitchFamily="66" charset="0"/>
              </a:rPr>
              <a:t>breast milk?</a:t>
            </a:r>
          </a:p>
          <a:p>
            <a:r>
              <a:rPr lang="en-AU" sz="2400" dirty="0">
                <a:latin typeface="Freestyle Script" pitchFamily="66" charset="0"/>
              </a:rPr>
              <a:t>Sore throats and mouth </a:t>
            </a:r>
            <a:r>
              <a:rPr lang="en-AU" sz="2400" dirty="0" smtClean="0">
                <a:latin typeface="Freestyle Script" pitchFamily="66" charset="0"/>
              </a:rPr>
              <a:t>sores</a:t>
            </a:r>
          </a:p>
          <a:p>
            <a:r>
              <a:rPr lang="en-AU" sz="2400" dirty="0">
                <a:latin typeface="Freestyle Script" pitchFamily="66" charset="0"/>
              </a:rPr>
              <a:t>Cradle </a:t>
            </a:r>
            <a:r>
              <a:rPr lang="en-AU" sz="2400" dirty="0" smtClean="0">
                <a:latin typeface="Freestyle Script" pitchFamily="66" charset="0"/>
              </a:rPr>
              <a:t>cap</a:t>
            </a:r>
          </a:p>
          <a:p>
            <a:r>
              <a:rPr lang="en-AU" sz="2400" dirty="0" smtClean="0">
                <a:latin typeface="Freestyle Script" pitchFamily="66" charset="0"/>
              </a:rPr>
              <a:t>Ear infections</a:t>
            </a:r>
          </a:p>
          <a:p>
            <a:r>
              <a:rPr lang="en-AU" sz="2400" dirty="0">
                <a:latin typeface="Freestyle Script" pitchFamily="66" charset="0"/>
              </a:rPr>
              <a:t>Chicken </a:t>
            </a:r>
            <a:r>
              <a:rPr lang="en-AU" sz="2400" dirty="0" smtClean="0">
                <a:latin typeface="Freestyle Script" pitchFamily="66" charset="0"/>
              </a:rPr>
              <a:t>pox</a:t>
            </a:r>
          </a:p>
          <a:p>
            <a:r>
              <a:rPr lang="en-AU" sz="2400" dirty="0">
                <a:latin typeface="Freestyle Script" pitchFamily="66" charset="0"/>
              </a:rPr>
              <a:t>Make-up </a:t>
            </a:r>
            <a:r>
              <a:rPr lang="en-AU" sz="2400" dirty="0" smtClean="0">
                <a:latin typeface="Freestyle Script" pitchFamily="66" charset="0"/>
              </a:rPr>
              <a:t>remover</a:t>
            </a:r>
          </a:p>
          <a:p>
            <a:r>
              <a:rPr lang="en-AU" sz="2400" dirty="0">
                <a:latin typeface="Freestyle Script" pitchFamily="66" charset="0"/>
              </a:rPr>
              <a:t>Cuts, scratches, scrapes and </a:t>
            </a:r>
            <a:r>
              <a:rPr lang="en-AU" sz="2400" dirty="0" smtClean="0">
                <a:latin typeface="Freestyle Script" pitchFamily="66" charset="0"/>
              </a:rPr>
              <a:t>burns/sunburns</a:t>
            </a:r>
          </a:p>
          <a:p>
            <a:endParaRPr lang="en-AU" sz="2400" dirty="0" smtClean="0">
              <a:latin typeface="Freestyle Script" pitchFamily="66" charset="0"/>
            </a:endParaRPr>
          </a:p>
          <a:p>
            <a:pPr marL="82296" indent="0">
              <a:buNone/>
            </a:pPr>
            <a:r>
              <a:rPr lang="en-AU" sz="2400" dirty="0" smtClean="0">
                <a:latin typeface="Freestyle Script" pitchFamily="66" charset="0"/>
              </a:rPr>
              <a:t>Breastmilk </a:t>
            </a:r>
            <a:r>
              <a:rPr lang="en-AU" sz="2400" dirty="0">
                <a:latin typeface="Freestyle Script" pitchFamily="66" charset="0"/>
              </a:rPr>
              <a:t>contains immunologic agents and other compounds that take action against viruses and parasites. Breast milk is sterile, anti-bacterial and can even help heal wounds and can help people heal faster after organ transplants and other surgeries.</a:t>
            </a:r>
          </a:p>
          <a:p>
            <a:endParaRPr lang="en-AU" sz="2400" dirty="0">
              <a:latin typeface="Freestyle Script" pitchFamily="66" charset="0"/>
            </a:endParaRPr>
          </a:p>
          <a:p>
            <a:endParaRPr lang="en-AU" sz="2400" dirty="0">
              <a:latin typeface="Freestyle Script" pitchFamily="66" charset="0"/>
            </a:endParaRPr>
          </a:p>
          <a:p>
            <a:pPr marL="82296" indent="0">
              <a:buNone/>
            </a:pPr>
            <a:endParaRPr lang="en-AU" dirty="0"/>
          </a:p>
        </p:txBody>
      </p:sp>
      <p:sp>
        <p:nvSpPr>
          <p:cNvPr id="5" name="Slide Number Placeholder 4"/>
          <p:cNvSpPr>
            <a:spLocks noGrp="1"/>
          </p:cNvSpPr>
          <p:nvPr>
            <p:ph type="sldNum" sz="quarter" idx="12"/>
          </p:nvPr>
        </p:nvSpPr>
        <p:spPr/>
        <p:txBody>
          <a:bodyPr/>
          <a:lstStyle/>
          <a:p>
            <a:fld id="{DB8BC020-BFC7-4F1C-8D1B-298917FC7B3A}" type="slidenum">
              <a:rPr lang="en-AU" smtClean="0"/>
              <a:t>10</a:t>
            </a:fld>
            <a:endParaRPr lang="en-AU" dirty="0"/>
          </a:p>
        </p:txBody>
      </p:sp>
      <p:sp>
        <p:nvSpPr>
          <p:cNvPr id="4" name="TextBox 3"/>
          <p:cNvSpPr txBox="1"/>
          <p:nvPr/>
        </p:nvSpPr>
        <p:spPr>
          <a:xfrm>
            <a:off x="4355976" y="260648"/>
            <a:ext cx="4392488" cy="5893921"/>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Butternut Pumpkin &amp; Oatmeal</a:t>
            </a:r>
          </a:p>
          <a:p>
            <a:endParaRPr lang="en-AU" dirty="0"/>
          </a:p>
          <a:p>
            <a:r>
              <a:rPr lang="en-AU" b="1" dirty="0" smtClean="0"/>
              <a:t>Ingredience</a:t>
            </a:r>
          </a:p>
          <a:p>
            <a:r>
              <a:rPr lang="en-AU" dirty="0" smtClean="0"/>
              <a:t>½ Butternut pumpkin</a:t>
            </a:r>
          </a:p>
          <a:p>
            <a:r>
              <a:rPr lang="en-AU" dirty="0" smtClean="0"/>
              <a:t>1 cup oatmeal</a:t>
            </a:r>
          </a:p>
          <a:p>
            <a:r>
              <a:rPr lang="en-AU" dirty="0" smtClean="0"/>
              <a:t>½ cup </a:t>
            </a:r>
            <a:r>
              <a:rPr lang="en-AU" dirty="0" smtClean="0"/>
              <a:t>Breastmilk</a:t>
            </a:r>
            <a:endParaRPr lang="en-AU" dirty="0" smtClean="0"/>
          </a:p>
          <a:p>
            <a:endParaRPr lang="en-AU" dirty="0"/>
          </a:p>
          <a:p>
            <a:r>
              <a:rPr lang="en-AU" b="1" dirty="0" smtClean="0"/>
              <a:t>Method</a:t>
            </a:r>
          </a:p>
          <a:p>
            <a:r>
              <a:rPr lang="en-AU" dirty="0" smtClean="0"/>
              <a:t>Peel and boil the pumpkin until cooked ,drain and add oatmeal and breast milk</a:t>
            </a:r>
          </a:p>
          <a:p>
            <a:r>
              <a:rPr lang="en-AU" dirty="0" smtClean="0"/>
              <a:t>Cook on simmer until oatmeal has absorbed all the moisture</a:t>
            </a:r>
          </a:p>
          <a:p>
            <a:r>
              <a:rPr lang="en-AU" dirty="0" smtClean="0"/>
              <a:t>Blend in food processor until smooth consistency</a:t>
            </a:r>
          </a:p>
          <a:p>
            <a:endParaRPr lang="en-AU" dirty="0" smtClean="0"/>
          </a:p>
          <a:p>
            <a:endParaRPr lang="en-AU" dirty="0"/>
          </a:p>
          <a:p>
            <a:endParaRPr lang="en-AU" dirty="0" smtClean="0"/>
          </a:p>
          <a:p>
            <a:endParaRPr lang="en-AU"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72514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236296" y="6535967"/>
            <a:ext cx="1440160" cy="215444"/>
          </a:xfrm>
          <a:prstGeom prst="rect">
            <a:avLst/>
          </a:prstGeom>
          <a:noFill/>
        </p:spPr>
        <p:txBody>
          <a:bodyPr wrap="square" rtlCol="0">
            <a:spAutoFit/>
          </a:bodyPr>
          <a:lstStyle/>
          <a:p>
            <a:r>
              <a:rPr lang="en-AU" sz="800" dirty="0" smtClean="0"/>
              <a:t>Image courtesy of my recipes</a:t>
            </a:r>
            <a:endParaRPr lang="en-AU" sz="800" dirty="0"/>
          </a:p>
        </p:txBody>
      </p:sp>
    </p:spTree>
    <p:extLst>
      <p:ext uri="{BB962C8B-B14F-4D97-AF65-F5344CB8AC3E}">
        <p14:creationId xmlns:p14="http://schemas.microsoft.com/office/powerpoint/2010/main" val="239763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t0.gstatic.com/images?q=tbn:ANd9GcQlZOnmuU-s3frkgzP-GnUSVLPtaJCLCBG-I6RPLJ4RgRWSrU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507" y="9087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usymommymedia.com/wp-content/uploads/2009/09/momsic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048" y="4102221"/>
            <a:ext cx="2802472"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20072" y="188640"/>
            <a:ext cx="3816424" cy="4508927"/>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Mumsicle</a:t>
            </a:r>
          </a:p>
          <a:p>
            <a:endParaRPr lang="en-AU" dirty="0"/>
          </a:p>
          <a:p>
            <a:r>
              <a:rPr lang="en-AU" b="1" dirty="0" smtClean="0"/>
              <a:t>Ingredience</a:t>
            </a:r>
          </a:p>
          <a:p>
            <a:r>
              <a:rPr lang="en-AU" dirty="0" smtClean="0"/>
              <a:t>Breastmilk</a:t>
            </a:r>
            <a:endParaRPr lang="en-AU" dirty="0" smtClean="0"/>
          </a:p>
          <a:p>
            <a:endParaRPr lang="en-AU" dirty="0"/>
          </a:p>
          <a:p>
            <a:r>
              <a:rPr lang="en-AU" b="1" dirty="0" smtClean="0"/>
              <a:t>Method</a:t>
            </a:r>
          </a:p>
          <a:p>
            <a:r>
              <a:rPr lang="en-AU" dirty="0" smtClean="0"/>
              <a:t>Express milk and put into ice cube trays or place milk in egg cup and dummy on top.</a:t>
            </a:r>
          </a:p>
          <a:p>
            <a:r>
              <a:rPr lang="en-AU" dirty="0" smtClean="0"/>
              <a:t>Place in freezer and allow to freeze , give to baby on warm days</a:t>
            </a:r>
            <a:endParaRPr lang="en-AU" dirty="0"/>
          </a:p>
          <a:p>
            <a:endParaRPr lang="en-AU" dirty="0" smtClean="0"/>
          </a:p>
          <a:p>
            <a:endParaRPr lang="en-AU" dirty="0"/>
          </a:p>
        </p:txBody>
      </p:sp>
      <p:sp>
        <p:nvSpPr>
          <p:cNvPr id="6" name="TextBox 5"/>
          <p:cNvSpPr txBox="1"/>
          <p:nvPr/>
        </p:nvSpPr>
        <p:spPr>
          <a:xfrm>
            <a:off x="1187624" y="194064"/>
            <a:ext cx="3888432" cy="6724918"/>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Breast milk Custard</a:t>
            </a:r>
          </a:p>
          <a:p>
            <a:endParaRPr lang="en-AU" dirty="0"/>
          </a:p>
          <a:p>
            <a:r>
              <a:rPr lang="en-AU" b="1" dirty="0" smtClean="0"/>
              <a:t>Ingredience</a:t>
            </a:r>
            <a:endParaRPr lang="en-AU" dirty="0" smtClean="0"/>
          </a:p>
          <a:p>
            <a:r>
              <a:rPr lang="en-AU" dirty="0" smtClean="0"/>
              <a:t>1 egg yolk </a:t>
            </a:r>
          </a:p>
          <a:p>
            <a:r>
              <a:rPr lang="en-AU" dirty="0" smtClean="0"/>
              <a:t>½ teaspoon sugar </a:t>
            </a:r>
          </a:p>
          <a:p>
            <a:r>
              <a:rPr lang="en-AU" dirty="0" smtClean="0"/>
              <a:t>1 level tablespoon maize cornflour </a:t>
            </a:r>
          </a:p>
          <a:p>
            <a:r>
              <a:rPr lang="en-AU" dirty="0" smtClean="0"/>
              <a:t>1 cup (250mls) </a:t>
            </a:r>
            <a:r>
              <a:rPr lang="en-AU" dirty="0" smtClean="0"/>
              <a:t>breastmilk</a:t>
            </a:r>
            <a:endParaRPr lang="en-AU" dirty="0" smtClean="0"/>
          </a:p>
          <a:p>
            <a:endParaRPr lang="en-AU" b="1" dirty="0"/>
          </a:p>
          <a:p>
            <a:r>
              <a:rPr lang="en-AU" b="1" dirty="0" smtClean="0"/>
              <a:t>Method</a:t>
            </a:r>
          </a:p>
          <a:p>
            <a:r>
              <a:rPr lang="en-AU" dirty="0" smtClean="0"/>
              <a:t>In a small microwave bowl , whisk egg yolk, sugar, cornflour and ¼ cup of the milk</a:t>
            </a:r>
          </a:p>
          <a:p>
            <a:r>
              <a:rPr lang="en-AU" dirty="0" smtClean="0"/>
              <a:t>Microwave the remaining ¾ cup of milk on full power for 1 minute. </a:t>
            </a:r>
          </a:p>
          <a:p>
            <a:r>
              <a:rPr lang="en-AU" dirty="0" smtClean="0"/>
              <a:t>Whisk hot milk into yolk mixture</a:t>
            </a:r>
          </a:p>
          <a:p>
            <a:r>
              <a:rPr lang="en-AU" dirty="0" smtClean="0"/>
              <a:t>Microwave for 1 minute, whisk, then microwave 30 seconds. Whisk again. Let cool for about 3 minutes</a:t>
            </a:r>
          </a:p>
          <a:p>
            <a:endParaRPr lang="en-AU" dirty="0"/>
          </a:p>
          <a:p>
            <a:endParaRPr lang="en-AU" dirty="0" smtClean="0"/>
          </a:p>
          <a:p>
            <a:endParaRPr lang="en-AU" dirty="0"/>
          </a:p>
        </p:txBody>
      </p:sp>
      <p:sp>
        <p:nvSpPr>
          <p:cNvPr id="3" name="Slide Number Placeholder 2"/>
          <p:cNvSpPr>
            <a:spLocks noGrp="1"/>
          </p:cNvSpPr>
          <p:nvPr>
            <p:ph type="sldNum" sz="quarter" idx="12"/>
          </p:nvPr>
        </p:nvSpPr>
        <p:spPr/>
        <p:txBody>
          <a:bodyPr/>
          <a:lstStyle/>
          <a:p>
            <a:fld id="{DB8BC020-BFC7-4F1C-8D1B-298917FC7B3A}" type="slidenum">
              <a:rPr lang="en-AU" smtClean="0"/>
              <a:t>11</a:t>
            </a:fld>
            <a:endParaRPr lang="en-AU" dirty="0"/>
          </a:p>
        </p:txBody>
      </p:sp>
      <p:sp>
        <p:nvSpPr>
          <p:cNvPr id="7" name="TextBox 6"/>
          <p:cNvSpPr txBox="1"/>
          <p:nvPr/>
        </p:nvSpPr>
        <p:spPr>
          <a:xfrm>
            <a:off x="7596336" y="6374994"/>
            <a:ext cx="1341904" cy="200055"/>
          </a:xfrm>
          <a:prstGeom prst="rect">
            <a:avLst/>
          </a:prstGeom>
          <a:noFill/>
        </p:spPr>
        <p:txBody>
          <a:bodyPr wrap="square" rtlCol="0">
            <a:spAutoFit/>
          </a:bodyPr>
          <a:lstStyle/>
          <a:p>
            <a:r>
              <a:rPr lang="en-AU" sz="700" dirty="0" smtClean="0"/>
              <a:t>Image courtesy of Mom </a:t>
            </a:r>
            <a:r>
              <a:rPr lang="en-AU" sz="700" dirty="0"/>
              <a:t>T</a:t>
            </a:r>
            <a:r>
              <a:rPr lang="en-AU" sz="700" dirty="0" smtClean="0"/>
              <a:t>astic</a:t>
            </a:r>
            <a:endParaRPr lang="en-AU" sz="700" dirty="0"/>
          </a:p>
        </p:txBody>
      </p:sp>
    </p:spTree>
    <p:extLst>
      <p:ext uri="{BB962C8B-B14F-4D97-AF65-F5344CB8AC3E}">
        <p14:creationId xmlns:p14="http://schemas.microsoft.com/office/powerpoint/2010/main" val="345192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2"/>
          </p:nvPr>
        </p:nvSpPr>
        <p:spPr>
          <a:xfrm>
            <a:off x="2636872" y="332656"/>
            <a:ext cx="4023360" cy="4114800"/>
          </a:xfrm>
        </p:spPr>
        <p:txBody>
          <a:bodyPr>
            <a:noAutofit/>
          </a:bodyPr>
          <a:lstStyle/>
          <a:p>
            <a:pPr marL="82296" indent="0" algn="ctr">
              <a:buNone/>
            </a:pPr>
            <a:r>
              <a:rPr lang="en-AU" sz="5400" dirty="0" smtClean="0">
                <a:latin typeface="Freestyle Script" pitchFamily="66" charset="0"/>
              </a:rPr>
              <a:t>6- 8 Month Recipes</a:t>
            </a:r>
          </a:p>
        </p:txBody>
      </p:sp>
      <p:sp>
        <p:nvSpPr>
          <p:cNvPr id="3" name="Slide Number Placeholder 2"/>
          <p:cNvSpPr>
            <a:spLocks noGrp="1"/>
          </p:cNvSpPr>
          <p:nvPr>
            <p:ph type="sldNum" sz="quarter" idx="12"/>
          </p:nvPr>
        </p:nvSpPr>
        <p:spPr/>
        <p:txBody>
          <a:bodyPr/>
          <a:lstStyle/>
          <a:p>
            <a:fld id="{DB8BC020-BFC7-4F1C-8D1B-298917FC7B3A}" type="slidenum">
              <a:rPr lang="en-AU" smtClean="0"/>
              <a:t>12</a:t>
            </a:fld>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44801"/>
            <a:ext cx="3372966" cy="252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simplyrecipes.com/photos/rice-puddin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12" y="4725144"/>
            <a:ext cx="186110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5216052"/>
            <a:ext cx="2232248" cy="137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1700808"/>
            <a:ext cx="256698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4293096"/>
            <a:ext cx="2158752" cy="215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161280"/>
            <a:ext cx="2097955" cy="204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0312" y="116632"/>
            <a:ext cx="1656477" cy="145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372" y="2663068"/>
            <a:ext cx="1858249" cy="161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064" y="4669418"/>
            <a:ext cx="1017131" cy="109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29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8640"/>
            <a:ext cx="2880320" cy="4032448"/>
          </a:xfrm>
          <a:ln>
            <a:solidFill>
              <a:schemeClr val="bg1">
                <a:lumMod val="65000"/>
              </a:schemeClr>
            </a:solidFill>
          </a:ln>
        </p:spPr>
        <p:txBody>
          <a:bodyPr>
            <a:noAutofit/>
          </a:bodyPr>
          <a:lstStyle/>
          <a:p>
            <a:pPr marL="82296" indent="0">
              <a:buNone/>
            </a:pPr>
            <a:r>
              <a:rPr lang="en-AU" sz="2400" dirty="0">
                <a:latin typeface="Freestyle Script" pitchFamily="66" charset="0"/>
              </a:rPr>
              <a:t>Around the age of six months, an infant's need for energy and nutrients starts to exceed what is provided by breast milk and complementary foods are necessary to meet those needs. At about six months of age, an infant is also developmentally ready for other foods</a:t>
            </a:r>
          </a:p>
        </p:txBody>
      </p:sp>
      <p:sp>
        <p:nvSpPr>
          <p:cNvPr id="5" name="TextBox 4"/>
          <p:cNvSpPr txBox="1"/>
          <p:nvPr/>
        </p:nvSpPr>
        <p:spPr>
          <a:xfrm>
            <a:off x="3995936" y="188640"/>
            <a:ext cx="5040560" cy="7740581"/>
          </a:xfrm>
          <a:prstGeom prst="rect">
            <a:avLst/>
          </a:prstGeom>
          <a:noFill/>
        </p:spPr>
        <p:txBody>
          <a:bodyPr wrap="square" rtlCol="0">
            <a:spAutoFit/>
          </a:bodyPr>
          <a:lstStyle/>
          <a:p>
            <a:pPr algn="ctr"/>
            <a:r>
              <a:rPr lang="en-AU" b="1" dirty="0" smtClean="0"/>
              <a:t>RECIPE </a:t>
            </a:r>
          </a:p>
          <a:p>
            <a:pPr algn="ctr"/>
            <a:r>
              <a:rPr lang="en-AU" sz="1100" dirty="0" smtClean="0"/>
              <a:t>suitable 6mths onwards</a:t>
            </a:r>
          </a:p>
          <a:p>
            <a:endParaRPr lang="en-AU" dirty="0" smtClean="0"/>
          </a:p>
          <a:p>
            <a:r>
              <a:rPr lang="en-AU" sz="2400" b="1" dirty="0" smtClean="0">
                <a:latin typeface="Freestyle Script" pitchFamily="66" charset="0"/>
              </a:rPr>
              <a:t>Rice Pudding</a:t>
            </a:r>
          </a:p>
          <a:p>
            <a:endParaRPr lang="en-AU" dirty="0"/>
          </a:p>
          <a:p>
            <a:r>
              <a:rPr lang="en-AU" sz="1600" b="1" dirty="0" smtClean="0"/>
              <a:t>Ingredience</a:t>
            </a:r>
          </a:p>
          <a:p>
            <a:r>
              <a:rPr lang="en-AU" sz="1600" dirty="0" smtClean="0"/>
              <a:t>1/2 cup brown Rice </a:t>
            </a:r>
          </a:p>
          <a:p>
            <a:r>
              <a:rPr lang="en-AU" sz="1600" dirty="0" smtClean="0"/>
              <a:t>2 cups water</a:t>
            </a:r>
          </a:p>
          <a:p>
            <a:r>
              <a:rPr lang="en-AU" sz="1600" dirty="0" smtClean="0"/>
              <a:t>1/4 cup apples sliced into slivers</a:t>
            </a:r>
          </a:p>
          <a:p>
            <a:r>
              <a:rPr lang="en-AU" sz="1600" dirty="0" smtClean="0"/>
              <a:t>1/4 cup sultanas</a:t>
            </a:r>
          </a:p>
          <a:p>
            <a:r>
              <a:rPr lang="en-AU" sz="1600" dirty="0" smtClean="0"/>
              <a:t>2 tsp. cinnamon</a:t>
            </a:r>
          </a:p>
          <a:p>
            <a:r>
              <a:rPr lang="en-AU" sz="1600" dirty="0" smtClean="0"/>
              <a:t>1/2 tsp. ginger</a:t>
            </a:r>
          </a:p>
          <a:p>
            <a:r>
              <a:rPr lang="en-AU" sz="1600" dirty="0" smtClean="0"/>
              <a:t>1/8 cup  </a:t>
            </a:r>
            <a:r>
              <a:rPr lang="en-AU" sz="1600" dirty="0" smtClean="0"/>
              <a:t>Breastmilk</a:t>
            </a:r>
            <a:endParaRPr lang="en-AU" sz="1600" dirty="0" smtClean="0"/>
          </a:p>
          <a:p>
            <a:endParaRPr lang="en-AU" sz="1600" dirty="0"/>
          </a:p>
          <a:p>
            <a:r>
              <a:rPr lang="en-AU" sz="1600" b="1" dirty="0" smtClean="0"/>
              <a:t>Method</a:t>
            </a:r>
          </a:p>
          <a:p>
            <a:r>
              <a:rPr lang="en-AU" sz="1600" dirty="0" smtClean="0"/>
              <a:t>Combine all of the above ingredients in a medium saucepan. </a:t>
            </a:r>
          </a:p>
          <a:p>
            <a:r>
              <a:rPr lang="en-AU" sz="1600" dirty="0" smtClean="0"/>
              <a:t>Cook over medium-low heat for 30 minutes or until rice is soft, fragrant and a bit soupy </a:t>
            </a:r>
          </a:p>
          <a:p>
            <a:r>
              <a:rPr lang="en-AU" sz="1600" dirty="0" smtClean="0"/>
              <a:t>Stir 1/8 cup </a:t>
            </a:r>
            <a:r>
              <a:rPr lang="en-AU" sz="1600" dirty="0" smtClean="0"/>
              <a:t>breastmilk </a:t>
            </a:r>
            <a:r>
              <a:rPr lang="en-AU" sz="1600" dirty="0" smtClean="0"/>
              <a:t>into the rice, keep on heat for 10 more minutes. Keep a close watch to ensure that the consistency remains soupy but not pasty. </a:t>
            </a:r>
          </a:p>
          <a:p>
            <a:r>
              <a:rPr lang="en-AU" sz="1600" dirty="0" smtClean="0"/>
              <a:t>Stir frequently to stop sticking to the pot and add more breast milk if necessary. </a:t>
            </a:r>
          </a:p>
          <a:p>
            <a:r>
              <a:rPr lang="en-AU" sz="1600" dirty="0" smtClean="0"/>
              <a:t>Serve warm then transfer remaining portion to the fridge. </a:t>
            </a:r>
          </a:p>
          <a:p>
            <a:endParaRPr lang="en-AU" dirty="0" smtClean="0"/>
          </a:p>
          <a:p>
            <a:endParaRPr lang="en-AU" dirty="0"/>
          </a:p>
          <a:p>
            <a:endParaRPr lang="en-AU" dirty="0" smtClean="0"/>
          </a:p>
          <a:p>
            <a:endParaRPr lang="en-AU" dirty="0"/>
          </a:p>
        </p:txBody>
      </p:sp>
      <p:pic>
        <p:nvPicPr>
          <p:cNvPr id="9220" name="Picture 4" descr="http://simplyrecipes.com/photos/rice-puddin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485" y="4365104"/>
            <a:ext cx="2707067"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B8BC020-BFC7-4F1C-8D1B-298917FC7B3A}" type="slidenum">
              <a:rPr lang="en-AU" smtClean="0"/>
              <a:t>13</a:t>
            </a:fld>
            <a:endParaRPr lang="en-AU" dirty="0"/>
          </a:p>
        </p:txBody>
      </p:sp>
      <p:pic>
        <p:nvPicPr>
          <p:cNvPr id="6146" name="Picture 2" descr="http://3.bp.blogspot.com/-EwSEcX2eKlg/Toxl9GRVGJI/AAAAAAAAAME/5XVlwwb0NZc/s1600/baby-e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908720"/>
            <a:ext cx="2160240" cy="14728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3632" y="6459061"/>
            <a:ext cx="1440160" cy="215444"/>
          </a:xfrm>
          <a:prstGeom prst="rect">
            <a:avLst/>
          </a:prstGeom>
          <a:noFill/>
        </p:spPr>
        <p:txBody>
          <a:bodyPr wrap="square" rtlCol="0">
            <a:spAutoFit/>
          </a:bodyPr>
          <a:lstStyle/>
          <a:p>
            <a:r>
              <a:rPr lang="en-AU" sz="800" dirty="0" smtClean="0"/>
              <a:t>Image courtesy of my recipes</a:t>
            </a:r>
            <a:endParaRPr lang="en-AU" sz="800" dirty="0"/>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3249" y="2381610"/>
            <a:ext cx="19446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32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904"/>
            <a:ext cx="7992888" cy="8017579"/>
          </a:xfrm>
          <a:prstGeom prst="rect">
            <a:avLst/>
          </a:prstGeom>
          <a:noFill/>
        </p:spPr>
        <p:txBody>
          <a:bodyPr wrap="square" rtlCol="0">
            <a:spAutoFit/>
          </a:bodyPr>
          <a:lstStyle/>
          <a:p>
            <a:pPr algn="ctr"/>
            <a:r>
              <a:rPr lang="en-AU" b="1" dirty="0" smtClean="0"/>
              <a:t>RECIPE </a:t>
            </a:r>
          </a:p>
          <a:p>
            <a:pPr algn="ctr"/>
            <a:r>
              <a:rPr lang="en-AU" sz="1100" dirty="0" smtClean="0"/>
              <a:t>suitable 6mths onwards</a:t>
            </a:r>
          </a:p>
          <a:p>
            <a:endParaRPr lang="en-AU" dirty="0" smtClean="0"/>
          </a:p>
          <a:p>
            <a:r>
              <a:rPr lang="en-AU" sz="2400" b="1" dirty="0" smtClean="0">
                <a:latin typeface="Freestyle Script" pitchFamily="66" charset="0"/>
              </a:rPr>
              <a:t>Apricot Chicken</a:t>
            </a:r>
          </a:p>
          <a:p>
            <a:endParaRPr lang="en-AU" dirty="0"/>
          </a:p>
          <a:p>
            <a:r>
              <a:rPr lang="en-AU" sz="1600" b="1" dirty="0" smtClean="0"/>
              <a:t>Ingredience</a:t>
            </a:r>
          </a:p>
          <a:p>
            <a:r>
              <a:rPr lang="en-AU" sz="1600" dirty="0" smtClean="0"/>
              <a:t>1 small chicken thigh </a:t>
            </a:r>
          </a:p>
          <a:p>
            <a:r>
              <a:rPr lang="en-AU" sz="1600" dirty="0" smtClean="0"/>
              <a:t>1 cup chopped sweet potato </a:t>
            </a:r>
          </a:p>
          <a:p>
            <a:r>
              <a:rPr lang="en-AU" sz="1600" dirty="0" smtClean="0"/>
              <a:t>1 cup water </a:t>
            </a:r>
          </a:p>
          <a:p>
            <a:r>
              <a:rPr lang="en-AU" sz="1600" dirty="0" smtClean="0"/>
              <a:t>2 fresh apricots or 3-4 dried apricots </a:t>
            </a:r>
          </a:p>
          <a:p>
            <a:r>
              <a:rPr lang="en-AU" sz="1600" dirty="0" smtClean="0"/>
              <a:t>1 tbsp. olive oil </a:t>
            </a:r>
          </a:p>
          <a:p>
            <a:r>
              <a:rPr lang="en-AU" sz="1600" dirty="0" smtClean="0"/>
              <a:t>1/8 cup  </a:t>
            </a:r>
            <a:r>
              <a:rPr lang="en-AU" sz="1600" dirty="0" smtClean="0"/>
              <a:t>Breastmilk</a:t>
            </a:r>
            <a:endParaRPr lang="en-AU" sz="1600" dirty="0" smtClean="0"/>
          </a:p>
          <a:p>
            <a:endParaRPr lang="en-AU" sz="1600" dirty="0"/>
          </a:p>
          <a:p>
            <a:r>
              <a:rPr lang="en-AU" sz="1600" b="1" dirty="0" smtClean="0"/>
              <a:t>Method</a:t>
            </a:r>
          </a:p>
          <a:p>
            <a:r>
              <a:rPr lang="en-AU" sz="1600" dirty="0" smtClean="0"/>
              <a:t>Dice the chicken in smallish pieces. If using fresh apricots, wash and half them and remove stones. Cut into quarters. Dried apricots don't need any preparation.</a:t>
            </a:r>
          </a:p>
          <a:p>
            <a:endParaRPr lang="en-AU" sz="1600" dirty="0" smtClean="0"/>
          </a:p>
          <a:p>
            <a:r>
              <a:rPr lang="en-AU" sz="1600" dirty="0" smtClean="0"/>
              <a:t>Heat oil in a saucepan and add chicken. Cook for a few minutes until sealed and browned.</a:t>
            </a:r>
          </a:p>
          <a:p>
            <a:endParaRPr lang="en-AU" sz="1600" dirty="0" smtClean="0"/>
          </a:p>
          <a:p>
            <a:r>
              <a:rPr lang="en-AU" sz="1600" dirty="0" smtClean="0"/>
              <a:t>Add the water, sweet potato and apricots. </a:t>
            </a:r>
          </a:p>
          <a:p>
            <a:endParaRPr lang="en-AU" sz="1600" dirty="0" smtClean="0"/>
          </a:p>
          <a:p>
            <a:r>
              <a:rPr lang="en-AU" sz="1600" dirty="0" smtClean="0"/>
              <a:t>Bring to the boil and then simmer on reduced heat for around 15-20 minutes or until apricots and potatoes are soft. Drain water</a:t>
            </a:r>
          </a:p>
          <a:p>
            <a:endParaRPr lang="en-AU" sz="1600" dirty="0" smtClean="0"/>
          </a:p>
          <a:p>
            <a:r>
              <a:rPr lang="en-AU" sz="1600" dirty="0" smtClean="0"/>
              <a:t>Pour the contents in a food processor and add </a:t>
            </a:r>
            <a:r>
              <a:rPr lang="en-AU" sz="1600" dirty="0" smtClean="0"/>
              <a:t>breastmilk </a:t>
            </a:r>
            <a:r>
              <a:rPr lang="en-AU" sz="1600" dirty="0" smtClean="0"/>
              <a:t>and puree until smooth</a:t>
            </a:r>
            <a:r>
              <a:rPr lang="en-AU" sz="1600" dirty="0"/>
              <a:t>.</a:t>
            </a:r>
            <a:r>
              <a:rPr lang="en-AU" sz="1100" dirty="0"/>
              <a:t>(</a:t>
            </a:r>
            <a:r>
              <a:rPr lang="en-AU" sz="1100" dirty="0" smtClean="0"/>
              <a:t>wholesome baby food)</a:t>
            </a:r>
            <a:endParaRPr lang="en-AU" sz="1100" dirty="0" smtClean="0"/>
          </a:p>
          <a:p>
            <a:endParaRPr lang="en-AU" dirty="0" smtClean="0"/>
          </a:p>
          <a:p>
            <a:endParaRPr lang="en-AU" dirty="0" smtClean="0"/>
          </a:p>
          <a:p>
            <a:endParaRPr lang="en-AU" dirty="0"/>
          </a:p>
          <a:p>
            <a:endParaRPr lang="en-AU" dirty="0" smtClean="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80700"/>
            <a:ext cx="3869916" cy="2376264"/>
          </a:xfrm>
          <a:prstGeom prst="rect">
            <a:avLst/>
          </a:prstGeom>
        </p:spPr>
      </p:pic>
      <p:sp>
        <p:nvSpPr>
          <p:cNvPr id="3" name="Slide Number Placeholder 2"/>
          <p:cNvSpPr>
            <a:spLocks noGrp="1"/>
          </p:cNvSpPr>
          <p:nvPr>
            <p:ph type="sldNum" sz="quarter" idx="12"/>
          </p:nvPr>
        </p:nvSpPr>
        <p:spPr/>
        <p:txBody>
          <a:bodyPr/>
          <a:lstStyle/>
          <a:p>
            <a:fld id="{DB8BC020-BFC7-4F1C-8D1B-298917FC7B3A}" type="slidenum">
              <a:rPr lang="en-AU" smtClean="0"/>
              <a:t>14</a:t>
            </a:fld>
            <a:endParaRPr lang="en-AU" dirty="0"/>
          </a:p>
        </p:txBody>
      </p:sp>
      <p:sp>
        <p:nvSpPr>
          <p:cNvPr id="6" name="TextBox 5"/>
          <p:cNvSpPr txBox="1"/>
          <p:nvPr/>
        </p:nvSpPr>
        <p:spPr>
          <a:xfrm>
            <a:off x="7244028" y="3256964"/>
            <a:ext cx="1341904" cy="200055"/>
          </a:xfrm>
          <a:prstGeom prst="rect">
            <a:avLst/>
          </a:prstGeom>
          <a:noFill/>
        </p:spPr>
        <p:txBody>
          <a:bodyPr wrap="square" rtlCol="0">
            <a:spAutoFit/>
          </a:bodyPr>
          <a:lstStyle/>
          <a:p>
            <a:r>
              <a:rPr lang="en-AU" sz="700" dirty="0" smtClean="0"/>
              <a:t>Image courtesy of Mom </a:t>
            </a:r>
            <a:r>
              <a:rPr lang="en-AU" sz="700" dirty="0"/>
              <a:t>T</a:t>
            </a:r>
            <a:r>
              <a:rPr lang="en-AU" sz="700" dirty="0" smtClean="0"/>
              <a:t>astic</a:t>
            </a:r>
            <a:endParaRPr lang="en-AU" sz="700" dirty="0"/>
          </a:p>
        </p:txBody>
      </p:sp>
    </p:spTree>
    <p:extLst>
      <p:ext uri="{BB962C8B-B14F-4D97-AF65-F5344CB8AC3E}">
        <p14:creationId xmlns:p14="http://schemas.microsoft.com/office/powerpoint/2010/main" val="265552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5920" y="176112"/>
            <a:ext cx="5040560" cy="6509474"/>
          </a:xfrm>
          <a:prstGeom prst="rect">
            <a:avLst/>
          </a:prstGeom>
          <a:noFill/>
        </p:spPr>
        <p:txBody>
          <a:bodyPr wrap="square" rtlCol="0">
            <a:spAutoFit/>
          </a:bodyPr>
          <a:lstStyle/>
          <a:p>
            <a:pPr algn="ctr"/>
            <a:r>
              <a:rPr lang="en-AU" b="1" dirty="0" smtClean="0"/>
              <a:t>RECIPE </a:t>
            </a:r>
          </a:p>
          <a:p>
            <a:pPr algn="ctr"/>
            <a:r>
              <a:rPr lang="en-AU" sz="1100" dirty="0" smtClean="0"/>
              <a:t>suitable 7mths onwards</a:t>
            </a:r>
          </a:p>
          <a:p>
            <a:endParaRPr lang="en-AU" dirty="0" smtClean="0"/>
          </a:p>
          <a:p>
            <a:r>
              <a:rPr lang="en-AU" sz="2400" b="1" dirty="0" smtClean="0">
                <a:latin typeface="Freestyle Script" pitchFamily="66" charset="0"/>
              </a:rPr>
              <a:t>French Banana Toast</a:t>
            </a:r>
          </a:p>
          <a:p>
            <a:endParaRPr lang="en-AU" dirty="0"/>
          </a:p>
          <a:p>
            <a:r>
              <a:rPr lang="en-AU" sz="1600" b="1" dirty="0" smtClean="0"/>
              <a:t>Ingredience</a:t>
            </a:r>
          </a:p>
          <a:p>
            <a:r>
              <a:rPr lang="en-AU" sz="1600" dirty="0" smtClean="0"/>
              <a:t>1 slice wholemeal bread</a:t>
            </a:r>
          </a:p>
          <a:p>
            <a:r>
              <a:rPr lang="en-AU" sz="1600" dirty="0" smtClean="0"/>
              <a:t>½ banana mashed</a:t>
            </a:r>
          </a:p>
          <a:p>
            <a:r>
              <a:rPr lang="en-AU" sz="1600" dirty="0" smtClean="0"/>
              <a:t>½ cup </a:t>
            </a:r>
            <a:r>
              <a:rPr lang="en-AU" sz="1600" dirty="0" smtClean="0"/>
              <a:t>Breastmilk</a:t>
            </a:r>
            <a:endParaRPr lang="en-AU" sz="1600" dirty="0" smtClean="0"/>
          </a:p>
          <a:p>
            <a:r>
              <a:rPr lang="en-AU" sz="1600" dirty="0" smtClean="0"/>
              <a:t>1 egg</a:t>
            </a:r>
          </a:p>
          <a:p>
            <a:endParaRPr lang="en-AU" sz="1600" dirty="0"/>
          </a:p>
          <a:p>
            <a:r>
              <a:rPr lang="en-AU" sz="1600" b="1" dirty="0" smtClean="0"/>
              <a:t>Method</a:t>
            </a:r>
          </a:p>
          <a:p>
            <a:endParaRPr lang="en-AU" dirty="0" smtClean="0"/>
          </a:p>
          <a:p>
            <a:r>
              <a:rPr lang="en-AU" dirty="0" smtClean="0"/>
              <a:t>Mash banana spread well over one side of the bread</a:t>
            </a:r>
          </a:p>
          <a:p>
            <a:r>
              <a:rPr lang="en-AU" dirty="0" smtClean="0"/>
              <a:t>Beat egg and milk together soak bread in egg and milk mixture until the majority has been absorbed.</a:t>
            </a:r>
          </a:p>
          <a:p>
            <a:endParaRPr lang="en-AU" dirty="0"/>
          </a:p>
          <a:p>
            <a:r>
              <a:rPr lang="en-AU" dirty="0" smtClean="0"/>
              <a:t>In a fry pan over medium heat add a </a:t>
            </a:r>
            <a:r>
              <a:rPr lang="en-AU" dirty="0" smtClean="0"/>
              <a:t>little </a:t>
            </a:r>
            <a:r>
              <a:rPr lang="en-AU" dirty="0" smtClean="0"/>
              <a:t>butter and place wet bread in until golden brown, turn and fry other side.</a:t>
            </a:r>
          </a:p>
          <a:p>
            <a:r>
              <a:rPr lang="en-AU" dirty="0" smtClean="0"/>
              <a:t>Serve when cooled and cut into fingers for little </a:t>
            </a:r>
            <a:r>
              <a:rPr lang="en-AU" dirty="0" smtClean="0"/>
              <a:t>hands</a:t>
            </a:r>
            <a:r>
              <a:rPr lang="en-AU" sz="1100" dirty="0" smtClean="0"/>
              <a:t>.( </a:t>
            </a:r>
            <a:r>
              <a:rPr lang="en-AU" sz="1100" dirty="0" err="1" smtClean="0"/>
              <a:t>Grumpys</a:t>
            </a:r>
            <a:r>
              <a:rPr lang="en-AU" sz="1100" dirty="0" smtClean="0"/>
              <a:t>)</a:t>
            </a:r>
            <a:endParaRPr lang="en-AU" sz="1100" dirty="0"/>
          </a:p>
          <a:p>
            <a:endParaRPr lang="en-AU" dirty="0" smtClean="0"/>
          </a:p>
          <a:p>
            <a:endParaRPr lang="en-AU" dirty="0"/>
          </a:p>
        </p:txBody>
      </p:sp>
      <p:pic>
        <p:nvPicPr>
          <p:cNvPr id="1026" name="Picture 2" descr="http://t3.gstatic.com/images?q=tbn:ANd9GcTVmaX_ss3QRME0UUFUtkktPL7IO8Qo8hLUysWtmKoJebkgE-m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89040"/>
            <a:ext cx="25922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17" y="692696"/>
            <a:ext cx="2566103" cy="2016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Slide Number Placeholder 2"/>
          <p:cNvSpPr>
            <a:spLocks noGrp="1"/>
          </p:cNvSpPr>
          <p:nvPr>
            <p:ph type="sldNum" sz="quarter" idx="12"/>
          </p:nvPr>
        </p:nvSpPr>
        <p:spPr/>
        <p:txBody>
          <a:bodyPr/>
          <a:lstStyle/>
          <a:p>
            <a:fld id="{DB8BC020-BFC7-4F1C-8D1B-298917FC7B3A}" type="slidenum">
              <a:rPr lang="en-AU" smtClean="0"/>
              <a:t>15</a:t>
            </a:fld>
            <a:endParaRPr lang="en-AU" dirty="0"/>
          </a:p>
        </p:txBody>
      </p:sp>
    </p:spTree>
    <p:extLst>
      <p:ext uri="{BB962C8B-B14F-4D97-AF65-F5344CB8AC3E}">
        <p14:creationId xmlns:p14="http://schemas.microsoft.com/office/powerpoint/2010/main" val="46959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516" y="188640"/>
            <a:ext cx="3528392" cy="3992563"/>
          </a:xfrm>
          <a:ln>
            <a:solidFill>
              <a:schemeClr val="bg1">
                <a:lumMod val="65000"/>
              </a:schemeClr>
            </a:solidFill>
          </a:ln>
        </p:spPr>
        <p:txBody>
          <a:bodyPr>
            <a:normAutofit/>
          </a:bodyPr>
          <a:lstStyle/>
          <a:p>
            <a:pPr marL="82296" indent="0" algn="ctr">
              <a:buNone/>
            </a:pPr>
            <a:r>
              <a:rPr lang="en-AU" sz="1600" dirty="0" smtClean="0"/>
              <a:t>Did You Know ?</a:t>
            </a:r>
          </a:p>
          <a:p>
            <a:pPr marL="82296" indent="0" algn="ctr">
              <a:buNone/>
            </a:pPr>
            <a:r>
              <a:rPr lang="en-AU" sz="2000" dirty="0">
                <a:latin typeface="Freestyle Script" pitchFamily="66" charset="0"/>
              </a:rPr>
              <a:t>Sweet potatoes are root vegetables and some people call them "yams", although they are not true yams at all. In fact, they are not even distantly related to yams, which are bigger, with scaly skin and pale pink flesh</a:t>
            </a:r>
          </a:p>
          <a:p>
            <a:endParaRPr lang="en-AU" dirty="0"/>
          </a:p>
        </p:txBody>
      </p:sp>
      <p:sp>
        <p:nvSpPr>
          <p:cNvPr id="5" name="Slide Number Placeholder 4"/>
          <p:cNvSpPr>
            <a:spLocks noGrp="1"/>
          </p:cNvSpPr>
          <p:nvPr>
            <p:ph type="sldNum" sz="quarter" idx="12"/>
          </p:nvPr>
        </p:nvSpPr>
        <p:spPr/>
        <p:txBody>
          <a:bodyPr/>
          <a:lstStyle/>
          <a:p>
            <a:fld id="{DB8BC020-BFC7-4F1C-8D1B-298917FC7B3A}" type="slidenum">
              <a:rPr lang="en-AU" smtClean="0"/>
              <a:t>16</a:t>
            </a:fld>
            <a:endParaRPr lang="en-AU" dirty="0"/>
          </a:p>
        </p:txBody>
      </p:sp>
      <p:sp>
        <p:nvSpPr>
          <p:cNvPr id="4" name="TextBox 3"/>
          <p:cNvSpPr txBox="1"/>
          <p:nvPr/>
        </p:nvSpPr>
        <p:spPr>
          <a:xfrm>
            <a:off x="3995936" y="44624"/>
            <a:ext cx="5040560" cy="7325082"/>
          </a:xfrm>
          <a:prstGeom prst="rect">
            <a:avLst/>
          </a:prstGeom>
          <a:noFill/>
        </p:spPr>
        <p:txBody>
          <a:bodyPr wrap="square" rtlCol="0">
            <a:spAutoFit/>
          </a:bodyPr>
          <a:lstStyle/>
          <a:p>
            <a:pPr algn="ctr"/>
            <a:r>
              <a:rPr lang="en-AU" b="1" dirty="0" smtClean="0"/>
              <a:t>RECIPE </a:t>
            </a:r>
          </a:p>
          <a:p>
            <a:pPr algn="ctr"/>
            <a:r>
              <a:rPr lang="en-AU" sz="1100" dirty="0" smtClean="0"/>
              <a:t>suitable 7mths onwards</a:t>
            </a:r>
          </a:p>
          <a:p>
            <a:endParaRPr lang="en-AU" dirty="0" smtClean="0"/>
          </a:p>
          <a:p>
            <a:r>
              <a:rPr lang="en-AU" sz="2400" b="1" dirty="0" smtClean="0">
                <a:latin typeface="Freestyle Script" pitchFamily="66" charset="0"/>
              </a:rPr>
              <a:t>Vegetable fritters</a:t>
            </a:r>
          </a:p>
          <a:p>
            <a:endParaRPr lang="en-AU" dirty="0"/>
          </a:p>
          <a:p>
            <a:r>
              <a:rPr lang="en-AU" sz="1600" b="1" dirty="0" smtClean="0"/>
              <a:t>Ingredience</a:t>
            </a:r>
          </a:p>
          <a:p>
            <a:r>
              <a:rPr lang="en-AU" sz="1600" dirty="0" smtClean="0"/>
              <a:t>½ can corn – blended in food processor</a:t>
            </a:r>
          </a:p>
          <a:p>
            <a:r>
              <a:rPr lang="en-AU" sz="1600" dirty="0" smtClean="0"/>
              <a:t>½ a Zucchini grated</a:t>
            </a:r>
          </a:p>
          <a:p>
            <a:r>
              <a:rPr lang="en-AU" sz="1600" dirty="0" smtClean="0"/>
              <a:t>½ a Carrot grated</a:t>
            </a:r>
          </a:p>
          <a:p>
            <a:r>
              <a:rPr lang="en-AU" sz="1600" dirty="0" smtClean="0"/>
              <a:t>½ a small Sweet potato</a:t>
            </a:r>
          </a:p>
          <a:p>
            <a:r>
              <a:rPr lang="en-AU" sz="1600" dirty="0" smtClean="0"/>
              <a:t>1 cup plain flour</a:t>
            </a:r>
          </a:p>
          <a:p>
            <a:r>
              <a:rPr lang="en-AU" sz="1600" dirty="0" smtClean="0"/>
              <a:t>1 cup </a:t>
            </a:r>
            <a:r>
              <a:rPr lang="en-AU" sz="1600" dirty="0" smtClean="0"/>
              <a:t>breastmilk </a:t>
            </a:r>
          </a:p>
          <a:p>
            <a:r>
              <a:rPr lang="en-AU" sz="1600" dirty="0" smtClean="0"/>
              <a:t>1 </a:t>
            </a:r>
            <a:r>
              <a:rPr lang="en-AU" sz="1600" dirty="0" smtClean="0"/>
              <a:t>egg</a:t>
            </a:r>
          </a:p>
          <a:p>
            <a:endParaRPr lang="en-AU" sz="1600" dirty="0"/>
          </a:p>
          <a:p>
            <a:r>
              <a:rPr lang="en-AU" sz="1600" b="1" dirty="0" smtClean="0"/>
              <a:t>Method</a:t>
            </a:r>
          </a:p>
          <a:p>
            <a:r>
              <a:rPr lang="en-AU" dirty="0" smtClean="0"/>
              <a:t>Combine milk, flour and egg and stir until a smooth consistency.</a:t>
            </a:r>
          </a:p>
          <a:p>
            <a:r>
              <a:rPr lang="en-AU" dirty="0" smtClean="0"/>
              <a:t>Grate zucchini, sweet potato and carrot into mixture and add corn kernels.</a:t>
            </a:r>
          </a:p>
          <a:p>
            <a:endParaRPr lang="en-AU" dirty="0"/>
          </a:p>
          <a:p>
            <a:pPr marL="82296" lvl="0">
              <a:spcBef>
                <a:spcPts val="600"/>
              </a:spcBef>
              <a:buClr>
                <a:srgbClr val="3891A7"/>
              </a:buClr>
              <a:buSzPct val="80000"/>
            </a:pPr>
            <a:r>
              <a:rPr lang="en-AU" dirty="0" smtClean="0"/>
              <a:t>In a frypan over medium heat add a large tablespoon of mixture , fry until golden brown turn and do on the opposite side</a:t>
            </a:r>
            <a:r>
              <a:rPr lang="en-AU" dirty="0" smtClean="0"/>
              <a:t>.</a:t>
            </a:r>
            <a:r>
              <a:rPr lang="en-AU" sz="1100" dirty="0">
                <a:solidFill>
                  <a:prstClr val="black"/>
                </a:solidFill>
              </a:rPr>
              <a:t> (TASTE,2012)</a:t>
            </a:r>
          </a:p>
          <a:p>
            <a:endParaRPr lang="en-AU" dirty="0" smtClean="0"/>
          </a:p>
          <a:p>
            <a:endParaRPr lang="en-AU" dirty="0"/>
          </a:p>
          <a:p>
            <a:endParaRPr lang="en-AU" dirty="0" smtClean="0"/>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24944"/>
            <a:ext cx="2880320" cy="2806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1988840"/>
            <a:ext cx="9525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296" y="2657617"/>
            <a:ext cx="1296144" cy="10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548680"/>
            <a:ext cx="1454867" cy="105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31640" y="5805264"/>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194661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5936" y="116632"/>
            <a:ext cx="5040560" cy="7494359"/>
          </a:xfrm>
          <a:prstGeom prst="rect">
            <a:avLst/>
          </a:prstGeom>
          <a:noFill/>
        </p:spPr>
        <p:txBody>
          <a:bodyPr wrap="square" rtlCol="0">
            <a:spAutoFit/>
          </a:bodyPr>
          <a:lstStyle/>
          <a:p>
            <a:pPr algn="ctr"/>
            <a:r>
              <a:rPr lang="en-AU" b="1" dirty="0" smtClean="0"/>
              <a:t>RECIPE </a:t>
            </a:r>
          </a:p>
          <a:p>
            <a:pPr algn="ctr"/>
            <a:r>
              <a:rPr lang="en-AU" sz="1100" dirty="0" smtClean="0"/>
              <a:t>suitable 6mths onwards</a:t>
            </a:r>
          </a:p>
          <a:p>
            <a:endParaRPr lang="en-AU" dirty="0" smtClean="0"/>
          </a:p>
          <a:p>
            <a:r>
              <a:rPr lang="en-AU" sz="2400" b="1" dirty="0">
                <a:latin typeface="Freestyle Script" pitchFamily="66" charset="0"/>
              </a:rPr>
              <a:t>Cheese and Broccoli Muffins </a:t>
            </a:r>
          </a:p>
          <a:p>
            <a:endParaRPr lang="en-AU" dirty="0"/>
          </a:p>
          <a:p>
            <a:r>
              <a:rPr lang="en-AU" sz="1600" b="1" dirty="0" smtClean="0"/>
              <a:t>Ingredience</a:t>
            </a:r>
          </a:p>
          <a:p>
            <a:r>
              <a:rPr lang="en-AU" sz="1600" dirty="0"/>
              <a:t>6 cooked broccoli florets, chopped </a:t>
            </a:r>
            <a:br>
              <a:rPr lang="en-AU" sz="1600" dirty="0"/>
            </a:br>
            <a:r>
              <a:rPr lang="en-AU" sz="1600" dirty="0"/>
              <a:t>6 grape/cherry tomatoes, chopped </a:t>
            </a:r>
            <a:br>
              <a:rPr lang="en-AU" sz="1600" dirty="0"/>
            </a:br>
            <a:r>
              <a:rPr lang="en-AU" sz="1600" dirty="0" smtClean="0"/>
              <a:t>1 cup </a:t>
            </a:r>
            <a:r>
              <a:rPr lang="en-AU" sz="1600" dirty="0"/>
              <a:t>grated Cheddar cheese </a:t>
            </a:r>
            <a:br>
              <a:rPr lang="en-AU" sz="1600" dirty="0"/>
            </a:br>
            <a:r>
              <a:rPr lang="en-AU" sz="1600" dirty="0" smtClean="0"/>
              <a:t>2 cups </a:t>
            </a:r>
            <a:r>
              <a:rPr lang="en-AU" sz="1600" dirty="0"/>
              <a:t>self rising </a:t>
            </a:r>
            <a:r>
              <a:rPr lang="en-AU" sz="1600" dirty="0" smtClean="0"/>
              <a:t>flour</a:t>
            </a:r>
            <a:r>
              <a:rPr lang="en-AU" sz="1600" dirty="0"/>
              <a:t/>
            </a:r>
            <a:br>
              <a:rPr lang="en-AU" sz="1600" dirty="0"/>
            </a:br>
            <a:r>
              <a:rPr lang="en-AU" sz="1600" dirty="0" smtClean="0"/>
              <a:t>3/4 cup </a:t>
            </a:r>
            <a:r>
              <a:rPr lang="en-AU" sz="1600" dirty="0" smtClean="0"/>
              <a:t>breastmilk</a:t>
            </a:r>
            <a:r>
              <a:rPr lang="en-AU" sz="1600" dirty="0"/>
              <a:t/>
            </a:r>
            <a:br>
              <a:rPr lang="en-AU" sz="1600" dirty="0"/>
            </a:br>
            <a:r>
              <a:rPr lang="en-AU" sz="1600" dirty="0"/>
              <a:t>3 </a:t>
            </a:r>
            <a:r>
              <a:rPr lang="en-AU" sz="1600" dirty="0" smtClean="0"/>
              <a:t>tbsp. </a:t>
            </a:r>
            <a:r>
              <a:rPr lang="en-AU" sz="1600" dirty="0"/>
              <a:t>olive oil </a:t>
            </a:r>
            <a:br>
              <a:rPr lang="en-AU" sz="1600" dirty="0"/>
            </a:br>
            <a:r>
              <a:rPr lang="en-AU" sz="1600" dirty="0"/>
              <a:t>1 egg, beaten </a:t>
            </a:r>
          </a:p>
          <a:p>
            <a:endParaRPr lang="en-AU" sz="1600" dirty="0"/>
          </a:p>
          <a:p>
            <a:r>
              <a:rPr lang="en-AU" sz="1600" b="1" dirty="0" smtClean="0"/>
              <a:t>Method</a:t>
            </a:r>
          </a:p>
          <a:p>
            <a:r>
              <a:rPr lang="en-AU" sz="1600" dirty="0" smtClean="0"/>
              <a:t>Pre-heat </a:t>
            </a:r>
            <a:r>
              <a:rPr lang="en-AU" sz="1600" dirty="0"/>
              <a:t>the oven to </a:t>
            </a:r>
            <a:r>
              <a:rPr lang="en-AU" sz="1600" dirty="0" smtClean="0"/>
              <a:t>180 </a:t>
            </a:r>
            <a:r>
              <a:rPr lang="en-AU" sz="1600" dirty="0"/>
              <a:t>deg</a:t>
            </a:r>
            <a:r>
              <a:rPr lang="en-AU" sz="1600" dirty="0"/>
              <a:t> C. </a:t>
            </a:r>
            <a:br>
              <a:rPr lang="en-AU" sz="1600" dirty="0"/>
            </a:br>
            <a:r>
              <a:rPr lang="en-AU" sz="1600" dirty="0"/>
              <a:t>In a bowl, mix together the flour, cheese and chopped broccoli. </a:t>
            </a:r>
            <a:br>
              <a:rPr lang="en-AU" sz="1600" dirty="0"/>
            </a:br>
            <a:r>
              <a:rPr lang="en-AU" sz="1600" dirty="0"/>
              <a:t>Add the chopped tomatoes, milk, oil and egg and blend thoroughly. </a:t>
            </a:r>
            <a:br>
              <a:rPr lang="en-AU" sz="1600" dirty="0"/>
            </a:br>
            <a:r>
              <a:rPr lang="en-AU" sz="1600" dirty="0"/>
              <a:t>Grease a 12 hole muffin tin and spoon in the batter. </a:t>
            </a:r>
            <a:br>
              <a:rPr lang="en-AU" sz="1600" dirty="0"/>
            </a:br>
            <a:r>
              <a:rPr lang="en-AU" sz="1600" dirty="0"/>
              <a:t>Bake for 25 to 35 mins until golden. </a:t>
            </a:r>
            <a:r>
              <a:rPr lang="en-AU" sz="1100" dirty="0"/>
              <a:t>(Homemade baby Food,2010)</a:t>
            </a:r>
          </a:p>
          <a:p>
            <a:endParaRPr lang="en-AU" sz="1600" dirty="0"/>
          </a:p>
          <a:p>
            <a:r>
              <a:rPr lang="en-AU" sz="1600" dirty="0">
                <a:latin typeface="Freestyle Script" pitchFamily="66" charset="0"/>
              </a:rPr>
              <a:t>Please note that these muffins will be fairly dense and moist.</a:t>
            </a:r>
          </a:p>
          <a:p>
            <a:endParaRPr lang="en-AU" sz="1600" dirty="0" smtClean="0"/>
          </a:p>
          <a:p>
            <a:endParaRPr lang="en-AU" dirty="0" smtClean="0"/>
          </a:p>
          <a:p>
            <a:endParaRPr lang="en-AU" dirty="0"/>
          </a:p>
          <a:p>
            <a:endParaRPr lang="en-AU" dirty="0" smtClean="0"/>
          </a:p>
          <a:p>
            <a:endParaRPr lang="en-A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030" y="136064"/>
            <a:ext cx="2651924" cy="232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641" y="548680"/>
            <a:ext cx="1512518" cy="125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2171">
            <a:off x="7308304" y="2276872"/>
            <a:ext cx="1465193" cy="127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33030" y="2907693"/>
            <a:ext cx="2862906" cy="3170099"/>
          </a:xfrm>
          <a:prstGeom prst="rect">
            <a:avLst/>
          </a:prstGeom>
          <a:noFill/>
          <a:ln>
            <a:solidFill>
              <a:schemeClr val="bg1">
                <a:lumMod val="65000"/>
              </a:schemeClr>
            </a:solidFill>
          </a:ln>
        </p:spPr>
        <p:txBody>
          <a:bodyPr wrap="square" rtlCol="0">
            <a:spAutoFit/>
          </a:bodyPr>
          <a:lstStyle/>
          <a:p>
            <a:r>
              <a:rPr lang="en-AU" sz="2000" dirty="0">
                <a:latin typeface="Freestyle Script" pitchFamily="66" charset="0"/>
              </a:rPr>
              <a:t>Exclusive breastfeeding for six months has many benefits for the infant and the mother. Chief among these is protection against gastro-intestinal infections which is observed not only in developing but also in industrialized countries. Early initiation of breastfeeding, within one hour of birth, protects the newborn from acquiring infections and reduces newborn </a:t>
            </a:r>
            <a:r>
              <a:rPr lang="en-AU" sz="2000" dirty="0" smtClean="0">
                <a:latin typeface="Freestyle Script" pitchFamily="66" charset="0"/>
              </a:rPr>
              <a:t>mortality </a:t>
            </a:r>
            <a:r>
              <a:rPr lang="en-AU" sz="1100" dirty="0" smtClean="0">
                <a:latin typeface="Freestyle Script" pitchFamily="66" charset="0"/>
              </a:rPr>
              <a:t>(WHO,2012)</a:t>
            </a:r>
            <a:endParaRPr lang="en-AU" sz="1100" dirty="0">
              <a:latin typeface="Freestyle Script" pitchFamily="66" charset="0"/>
            </a:endParaRPr>
          </a:p>
        </p:txBody>
      </p:sp>
      <p:sp>
        <p:nvSpPr>
          <p:cNvPr id="4" name="Slide Number Placeholder 3"/>
          <p:cNvSpPr>
            <a:spLocks noGrp="1"/>
          </p:cNvSpPr>
          <p:nvPr>
            <p:ph type="sldNum" sz="quarter" idx="12"/>
          </p:nvPr>
        </p:nvSpPr>
        <p:spPr/>
        <p:txBody>
          <a:bodyPr/>
          <a:lstStyle/>
          <a:p>
            <a:fld id="{DB8BC020-BFC7-4F1C-8D1B-298917FC7B3A}" type="slidenum">
              <a:rPr lang="en-AU" smtClean="0"/>
              <a:t>17</a:t>
            </a:fld>
            <a:endParaRPr lang="en-AU" dirty="0"/>
          </a:p>
        </p:txBody>
      </p:sp>
      <p:sp>
        <p:nvSpPr>
          <p:cNvPr id="8" name="TextBox 7"/>
          <p:cNvSpPr txBox="1"/>
          <p:nvPr/>
        </p:nvSpPr>
        <p:spPr>
          <a:xfrm>
            <a:off x="1347965" y="2460774"/>
            <a:ext cx="2222054" cy="230832"/>
          </a:xfrm>
          <a:prstGeom prst="rect">
            <a:avLst/>
          </a:prstGeom>
          <a:noFill/>
        </p:spPr>
        <p:txBody>
          <a:bodyPr wrap="square" rtlCol="0">
            <a:spAutoFit/>
          </a:bodyPr>
          <a:lstStyle/>
          <a:p>
            <a:r>
              <a:rPr lang="en-AU" sz="900" dirty="0" smtClean="0"/>
              <a:t>Image courtesy of Home made baby food</a:t>
            </a:r>
            <a:endParaRPr lang="en-AU" sz="900" dirty="0"/>
          </a:p>
        </p:txBody>
      </p:sp>
    </p:spTree>
    <p:extLst>
      <p:ext uri="{BB962C8B-B14F-4D97-AF65-F5344CB8AC3E}">
        <p14:creationId xmlns:p14="http://schemas.microsoft.com/office/powerpoint/2010/main" val="232074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512490" y="749742"/>
            <a:ext cx="8153400" cy="3992563"/>
          </a:xfrm>
        </p:spPr>
        <p:txBody>
          <a:bodyPr>
            <a:noAutofit/>
          </a:bodyPr>
          <a:lstStyle/>
          <a:p>
            <a:pPr marL="82296" indent="0" algn="ctr">
              <a:buNone/>
            </a:pPr>
            <a:r>
              <a:rPr lang="en-AU" sz="5400" dirty="0">
                <a:latin typeface="Freestyle Script" pitchFamily="66" charset="0"/>
              </a:rPr>
              <a:t>9</a:t>
            </a:r>
            <a:r>
              <a:rPr lang="en-AU" sz="5400" dirty="0" smtClean="0">
                <a:latin typeface="Freestyle Script" pitchFamily="66" charset="0"/>
              </a:rPr>
              <a:t>- 12 Month Recipes</a:t>
            </a:r>
          </a:p>
        </p:txBody>
      </p:sp>
      <p:sp>
        <p:nvSpPr>
          <p:cNvPr id="4" name="Slide Number Placeholder 3"/>
          <p:cNvSpPr>
            <a:spLocks noGrp="1"/>
          </p:cNvSpPr>
          <p:nvPr>
            <p:ph type="sldNum" sz="quarter" idx="12"/>
          </p:nvPr>
        </p:nvSpPr>
        <p:spPr/>
        <p:txBody>
          <a:bodyPr/>
          <a:lstStyle/>
          <a:p>
            <a:fld id="{DB8BC020-BFC7-4F1C-8D1B-298917FC7B3A}" type="slidenum">
              <a:rPr lang="en-AU" smtClean="0"/>
              <a:t>18</a:t>
            </a:fld>
            <a:endParaRPr lang="en-AU" dirty="0"/>
          </a:p>
        </p:txBody>
      </p:sp>
      <p:pic>
        <p:nvPicPr>
          <p:cNvPr id="17412" name="Picture 4" descr="http://www.buzzle.com/img/articleImages/423091-37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0" y="2321440"/>
            <a:ext cx="32385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6632"/>
            <a:ext cx="1395214" cy="126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653136"/>
            <a:ext cx="2520280" cy="1675571"/>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456254"/>
            <a:ext cx="1872208" cy="140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farm6.static.flickr.com/5091/5543413007_c952bb2e4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 y="4861081"/>
            <a:ext cx="222205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904" y="4865704"/>
            <a:ext cx="2520281" cy="167557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68846" y="275989"/>
            <a:ext cx="1961282" cy="1303929"/>
          </a:xfrm>
          <a:prstGeom prst="rect">
            <a:avLst/>
          </a:prstGeom>
        </p:spPr>
      </p:pic>
      <p:sp>
        <p:nvSpPr>
          <p:cNvPr id="2" name="AutoShape 4" descr="data:image/jpeg;base64,/9j/4AAQSkZJRgABAQAAAQABAAD/2wBDAAkGBwgHBgkIBwgKCgkLDRYPDQwMDRsUFRAWIB0iIiAdHx8kKDQsJCYxJx8fLT0tMTU3Ojo6Iys/RD84QzQ5Ojf/2wBDAQoKCg0MDRoPDxo3JR8lNzc3Nzc3Nzc3Nzc3Nzc3Nzc3Nzc3Nzc3Nzc3Nzc3Nzc3Nzc3Nzc3Nzc3Nzc3Nzc3Nzf/wAARCABVAHgDASIAAhEBAxEB/8QAHAAAAgMBAQEBAAAAAAAAAAAAAAMEBQYCBwEI/8QAORAAAgEDAgMFBgUDAwUAAAAAAQIDAAQRBSESMUEGUWFxkRMiMoGhsRRCUsHRByPwFRYkM1NiwvH/xAAaAQACAwEBAAAAAAAAAAAAAAABBAIDBQAG/8QAJBEAAgIBBAEEAwAAAAAAAAAAAAECEQMEEiFBMQUTUYEiYZH/2gAMAwEAAhEDEQA/APcaKKK44KKKK44KVPPFbxmWeVI0HNnYACqntDr8WlL7NAJLlhkL0Ud5rC6hqv8AqZJvJHMnQ5yo8AKVzauGN7exnFpp5FfRq9S7b2FsGWzRrlx+Y+4nqRk+nzqll7bX1wuIvw0Gf0gs3qdvpWeNrcshkcQOudmRyP8A1pckBQ+6UCnYE5JzVDzzl2MLBjiXsnajV1AKXoYdf7ak/anW3bjUIm/5EUcoHPKY9CKyszArwlgpHd06dP8ANqi5VnVG2LflBO37fLwoKc/k544fB6np/bOwuUzcRyW/Qt8a/Tf6VfWd9a3qlrW4ilA58DA48+6vCYL9YpirSErnmDtjofGnW2rCG7E0c0scu5EiynK+W/05VdHPJeeSmWnj0e80V572e/qDGJVtNdkRNgFuyAB0+PGw58xt4da9ARldQyEMCMgg5BpqM1JWhaUHF0zqiiipEQoopNzcR20LyzNwooyTQbrlneRjyJGhd2CqoySTgCs5qPaN+IpYABRt7V15+Q/mqzVNWmv5CPhiHwx93ie81BVSx33rG1PqLb24v6aGHSJK5ibxfxVy89wztI+7EnY/Kqu+sjEQ64KHmccquHUgkmlSKsiNE+eBwQcftWaptv8AIfi9q4KK3ne3cjf2ZGGXwqLdXElvM7NuOSDB97PcenMcq+29wRLJDPj2sTlHGPzA49KNXUmzjmBb+37pCjoe/wAOfrT2CbjPZIGeCktyIE98XiycK2eQUDb/ADz/AHFfcTtMWwSCNi5Yfzn/AOVxI5YkvncnnS0JyVBO/PfanqQpTOywVJQpwzYyM8tsDmKFwQMuScZ4uXn05UohuIEDOKYp5kEYYYP8fSiEJHZYioJx3Y3wa3X9I+1EkF1/t6+ldreQk2TyH/ptzMee44JHkR3CsGyngz3bnNLijeO7t7iMlTG4ZHU7qwOQc+BA36VKEtrshkgpKj9O0Vmew3aYdoNOZbnC39thZ1GwYHk4HcfoQR3UU5FqStGfJOLpmjklSNGd2AVQST3CsTrGpPqVwQrMsCH3E5fM+P2FW3ay64LeO1U/GeJx4DkPX7VmowQc1j+o6l37Ufsf0mFVvf0fVXG1dhtscq4cnIA5mlcTK5JHlWPY/Vkp/fTljFRmAyoHPNM4sRnxFRWlWJGlf4YwXbyFFK2ckYnWpxFrV08YAzO6sfEMR98mrGzmF7YXMJ3cxEqPEbj6is/qMr3EjTvjiZizY7yc1J0e6MNxG2eRrWnDhPtF0VuxkXiHERnIFfNix97G1MmVEkkjXGzcONulAi5EYx5U0IM+KAoDY5/furuOJiPecADckjlXYXCErhjn0r6HAj4XIGRyPKhYGuBbYkGeEkc845V9VD7Ficnry5Yr6oVfiYZxuR4bmpXwKFG44eEDHLI8PlXMF2WnYK/bT+1VnJ8KTYgkBPRsD78J+VFK7JwNcdpdMjiGW/EK7bcgp4j9qKYw3QpqEtxuNduDNqLgnJX3T4YpUS/2yaVqitFq1ysiFCZnOM95JHqCD86dCd+HG1ef1F+7K/k0oUsao4OzHi2I6UlwHYsM4PfUyWIB8k5JFcMqIp39aXommQ5XYIFqo1u7Edv7AHLSDibHRQf3P2qzmcDjkkOEXcmslq9w08skh2zyA6DpTWlx7p2+gye1FReEcWAMEDBpdu/CwPjXNzMZHYseJidyetcRN7wrTasZxrbBJktx7WaU8ZBZiQAD302IENgxAAjmK+IiI0jrwjJO/OlTy8L8IIBx371Z5Mx8MktyRSCueudq5kjQKBkNxb4I6moz3QMagnf7Uk3DAcRYHxFckwNUT44UB3ZVGeHGPp4U6a5jYBAwwOv+eX1rP3FyzAKHI33GKsdFhjurmMX03srYbyFTuR+keJ7/APCdjZG0uT1D+lejyAy61cJwIwMVuHG7DPvOPDoPI9OZTrbtnp0EMcEDJHFGoREXkoGwAopyFRVCU905WP7biO21i1bPv3MLMq4/7ZAP0celQbacEcQPzrf39lb6havb3UYeNh15g94PQ+Nef3dmNHl9jfusak4jl/LJvt5N4emaytfpW5e5Ed0uaLhsl0Pa4GMnnUaRy+SzAIBksTsKRNqdnEpCo8jDvPCP3qk1bU2uIxhsAZ91cgeeO+kIaecnzwNpro51XUGmdljOIk5DOMnvNZrUZzCqAqwEnJypAbwB5HlyFWQie5UtgrHnY/q8v5pVzE7xmJveiO3AwyPStHHGMFQab5M602TXcEmDxEEhdzinT6TJx8ULcP8A4kZFKXTb0c5EHkKYUUzp55JVQ03hK4wfEmkzTh1I4gvfXa6TKfjmY+ApiaPEPiLnzNTUUIuX6K95VTZpR8qSjSSMCFc55Vex6XbLuIhUpLYAYVPQVJUiLk2VMNidmfzwKmpHwrhRgVPW1k6RmmjTp35R7+VEiyr3FFW66JcyflNFGiNo9/FQdW0q21S2eG5UFWGCcUUVc1aFk6Z5N2g7C2+mOWttQuQv6CcgeGM1nvwSw4DOZCP1fxRRSkkaGOTotlP9lMDYKMCosvOiiqI+Rq2IO9MhhDtgmiirUUzbLW20yGUe8fpU+HQ7Ynf7UUVahWTZPh0G07vpU2LQrQdPpRRViSKm2So9GtV/L9Kkx6VbDko9KKKkkiNskx6dADkKPSiiijRGz//Z"/>
          <p:cNvSpPr>
            <a:spLocks noChangeAspect="1" noChangeArrowheads="1"/>
          </p:cNvSpPr>
          <p:nvPr/>
        </p:nvSpPr>
        <p:spPr bwMode="auto">
          <a:xfrm>
            <a:off x="63500" y="-388938"/>
            <a:ext cx="1143000" cy="809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2054" name="Picture 6" descr="http://upload.wikimedia.org/wikipedia/commons/3/38/5aday_sweet_potat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464" y="3454530"/>
            <a:ext cx="1693495" cy="11986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2/25/Cauliflow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490" y="1551310"/>
            <a:ext cx="16383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1.bp.blogspot.com/_5ai9eQe81Bk/SWZ1yEpYBwI/AAAAAAAABsQ/cXLWIN16pGA/s400/vegemit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79910" y="5562378"/>
            <a:ext cx="729343" cy="97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3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4624"/>
            <a:ext cx="4320480" cy="6566464"/>
          </a:xfrm>
        </p:spPr>
        <p:txBody>
          <a:bodyPr>
            <a:normAutofit/>
          </a:bodyPr>
          <a:lstStyle/>
          <a:p>
            <a:pPr marL="82296" indent="0" algn="ctr">
              <a:buNone/>
            </a:pPr>
            <a:r>
              <a:rPr lang="en-AU" sz="1100" b="1" dirty="0"/>
              <a:t>RECIPE </a:t>
            </a:r>
          </a:p>
          <a:p>
            <a:pPr marL="82296" indent="0" algn="ctr">
              <a:buNone/>
            </a:pPr>
            <a:r>
              <a:rPr lang="en-AU" sz="1100" dirty="0"/>
              <a:t>suitable 9</a:t>
            </a:r>
            <a:r>
              <a:rPr lang="en-AU" sz="1100" dirty="0" smtClean="0"/>
              <a:t>mths </a:t>
            </a:r>
            <a:r>
              <a:rPr lang="en-AU" sz="1100" dirty="0"/>
              <a:t>onwards</a:t>
            </a:r>
          </a:p>
          <a:p>
            <a:pPr marL="82296" indent="0">
              <a:buNone/>
            </a:pPr>
            <a:endParaRPr lang="en-AU" sz="1100" dirty="0"/>
          </a:p>
          <a:p>
            <a:pPr marL="82296" indent="0">
              <a:buNone/>
            </a:pPr>
            <a:r>
              <a:rPr lang="en-AU" sz="2400" b="1" dirty="0" smtClean="0">
                <a:latin typeface="Freestyle Script" pitchFamily="66" charset="0"/>
              </a:rPr>
              <a:t>Classic Scones</a:t>
            </a:r>
            <a:endParaRPr lang="en-AU" sz="2400" dirty="0" smtClean="0">
              <a:latin typeface="Freestyle Script" pitchFamily="66" charset="0"/>
            </a:endParaRPr>
          </a:p>
          <a:p>
            <a:pPr marL="82296" indent="0">
              <a:buNone/>
            </a:pPr>
            <a:r>
              <a:rPr lang="en-AU" sz="1400" b="1" dirty="0" smtClean="0"/>
              <a:t>Ingredience</a:t>
            </a:r>
            <a:endParaRPr lang="en-AU" sz="1400" dirty="0">
              <a:latin typeface="Freestyle Script" pitchFamily="66" charset="0"/>
            </a:endParaRPr>
          </a:p>
          <a:p>
            <a:pPr marL="82296" indent="0">
              <a:buNone/>
            </a:pPr>
            <a:r>
              <a:rPr lang="en-AU" sz="1100" dirty="0" smtClean="0"/>
              <a:t>4 </a:t>
            </a:r>
            <a:r>
              <a:rPr lang="en-AU" sz="1100" dirty="0"/>
              <a:t>cups self-raising flour </a:t>
            </a:r>
          </a:p>
          <a:p>
            <a:pPr marL="82296" indent="0">
              <a:buNone/>
            </a:pPr>
            <a:r>
              <a:rPr lang="en-AU" sz="1100" dirty="0"/>
              <a:t>2 tablespoons icing sugar mixture </a:t>
            </a:r>
          </a:p>
          <a:p>
            <a:pPr marL="82296" indent="0">
              <a:buNone/>
            </a:pPr>
            <a:r>
              <a:rPr lang="en-AU" sz="1100" dirty="0"/>
              <a:t>pinch of salt </a:t>
            </a:r>
          </a:p>
          <a:p>
            <a:pPr marL="82296" indent="0">
              <a:buNone/>
            </a:pPr>
            <a:r>
              <a:rPr lang="en-AU" sz="1100" dirty="0"/>
              <a:t>3/4 cup </a:t>
            </a:r>
            <a:r>
              <a:rPr lang="en-AU" sz="1100" dirty="0" smtClean="0"/>
              <a:t>Breastmilk </a:t>
            </a:r>
            <a:endParaRPr lang="en-AU" sz="1100" dirty="0"/>
          </a:p>
          <a:p>
            <a:pPr marL="82296" indent="0">
              <a:buNone/>
            </a:pPr>
            <a:r>
              <a:rPr lang="en-AU" sz="1100" dirty="0"/>
              <a:t>3/4 cup thickened cream </a:t>
            </a:r>
          </a:p>
          <a:p>
            <a:pPr marL="82296" indent="0">
              <a:buNone/>
            </a:pPr>
            <a:r>
              <a:rPr lang="en-AU" sz="1100" dirty="0"/>
              <a:t>1 egg, lightly beaten </a:t>
            </a:r>
          </a:p>
          <a:p>
            <a:pPr marL="82296" indent="0">
              <a:buNone/>
            </a:pPr>
            <a:r>
              <a:rPr lang="en-AU" sz="1100" dirty="0"/>
              <a:t>Extra milk, for brushing </a:t>
            </a:r>
          </a:p>
          <a:p>
            <a:pPr marL="82296" indent="0">
              <a:buNone/>
            </a:pPr>
            <a:r>
              <a:rPr lang="en-AU" sz="1100" dirty="0"/>
              <a:t>Strawberry jam and double cream, to </a:t>
            </a:r>
            <a:r>
              <a:rPr lang="en-AU" sz="1100" dirty="0" smtClean="0"/>
              <a:t>serve</a:t>
            </a:r>
          </a:p>
          <a:p>
            <a:pPr marL="82296" indent="0">
              <a:buNone/>
            </a:pPr>
            <a:endParaRPr lang="en-AU" sz="1100" dirty="0" smtClean="0"/>
          </a:p>
          <a:p>
            <a:pPr marL="82296" indent="0">
              <a:buNone/>
            </a:pPr>
            <a:r>
              <a:rPr lang="en-AU" sz="1100" b="1" dirty="0"/>
              <a:t>Method</a:t>
            </a:r>
            <a:endParaRPr lang="en-AU" sz="1100" dirty="0"/>
          </a:p>
          <a:p>
            <a:pPr marL="82296" indent="0">
              <a:buNone/>
            </a:pPr>
            <a:r>
              <a:rPr lang="en-AU" sz="1100" dirty="0"/>
              <a:t>Preheat oven to 220°C/200°C fan-forced. Line a baking tray with baking paper. Position oven rack in the top half of oven. </a:t>
            </a:r>
          </a:p>
          <a:p>
            <a:pPr marL="82296" indent="0">
              <a:buNone/>
            </a:pPr>
            <a:r>
              <a:rPr lang="en-AU" sz="1100" dirty="0"/>
              <a:t>Sift flour, sugar and salt into a bowl. Make a well in centre. Combine milk, cream and egg in a jug. Pour milk mixture into well. Using a flat-bladed knife, gently stir until dough just comes together. Turn out onto a lightly floured surface. Knead gently until just smooth. </a:t>
            </a:r>
          </a:p>
          <a:p>
            <a:pPr marL="82296" indent="0">
              <a:buNone/>
            </a:pPr>
            <a:r>
              <a:rPr lang="en-AU" sz="1100" dirty="0"/>
              <a:t>Press dough into a 2cm-thick round. Using a 6cm round cutter, cut out scones. Press leftover dough together. Repeat to make 12 scones. </a:t>
            </a:r>
          </a:p>
          <a:p>
            <a:pPr marL="82296" indent="0">
              <a:buNone/>
            </a:pPr>
            <a:r>
              <a:rPr lang="en-AU" sz="1100" dirty="0"/>
              <a:t>Place scones, just touching, on prepared tray. Brush with milk. Bake for 13 to 15 minutes or until golden. Serve warm with jam and cream</a:t>
            </a:r>
            <a:r>
              <a:rPr lang="en-AU" sz="1100" dirty="0" smtClean="0"/>
              <a:t>.(TASTE,2012)</a:t>
            </a:r>
            <a:endParaRPr lang="en-AU" sz="1100" dirty="0"/>
          </a:p>
          <a:p>
            <a:pPr marL="82296" indent="0">
              <a:buNone/>
            </a:pPr>
            <a:endParaRPr lang="en-AU" sz="1100" dirty="0" smtClean="0"/>
          </a:p>
          <a:p>
            <a:pPr marL="82296" indent="0">
              <a:buNone/>
            </a:pPr>
            <a:r>
              <a:rPr lang="en-AU" sz="1100" dirty="0" smtClean="0"/>
              <a:t>VARIATIONS – Add a little pumpkin or sultanas to the mix</a:t>
            </a:r>
            <a:endParaRPr lang="en-AU" sz="1100" dirty="0"/>
          </a:p>
          <a:p>
            <a:pPr marL="82296" indent="0">
              <a:buNone/>
            </a:pPr>
            <a:endParaRPr lang="en-AU" sz="1100"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726" y="3573016"/>
            <a:ext cx="3179068" cy="2881114"/>
          </a:xfrm>
          <a:prstGeom prst="rect">
            <a:avLst/>
          </a:prstGeom>
        </p:spPr>
      </p:pic>
      <p:sp>
        <p:nvSpPr>
          <p:cNvPr id="5" name="TextBox 4"/>
          <p:cNvSpPr txBox="1"/>
          <p:nvPr/>
        </p:nvSpPr>
        <p:spPr>
          <a:xfrm>
            <a:off x="1259632" y="476672"/>
            <a:ext cx="3251076" cy="2585323"/>
          </a:xfrm>
          <a:prstGeom prst="rect">
            <a:avLst/>
          </a:prstGeom>
          <a:noFill/>
          <a:ln>
            <a:solidFill>
              <a:schemeClr val="bg1">
                <a:lumMod val="65000"/>
              </a:schemeClr>
            </a:solidFill>
          </a:ln>
        </p:spPr>
        <p:txBody>
          <a:bodyPr wrap="square" rtlCol="0">
            <a:spAutoFit/>
          </a:bodyPr>
          <a:lstStyle/>
          <a:p>
            <a:r>
              <a:rPr lang="en-AU" dirty="0">
                <a:latin typeface="Freestyle Script" pitchFamily="66" charset="0"/>
              </a:rPr>
              <a:t>Breast milk is also an important source of energy and nutrients in children 6 to 23 months of age. It can provide one half or more of a child's energy needs between 6 and 12 months of age, and one third of energy needs between 12 and 24 months. Breast milk is also a critical source of energy and nutrients during illness and reduces mortality among children who are </a:t>
            </a:r>
            <a:r>
              <a:rPr lang="en-AU" dirty="0" smtClean="0">
                <a:latin typeface="Freestyle Script" pitchFamily="66" charset="0"/>
              </a:rPr>
              <a:t>malnourished</a:t>
            </a:r>
            <a:r>
              <a:rPr lang="en-AU" sz="1100" dirty="0" smtClean="0">
                <a:latin typeface="Freestyle Script" pitchFamily="66" charset="0"/>
              </a:rPr>
              <a:t>.(WHO,2012)</a:t>
            </a:r>
          </a:p>
          <a:p>
            <a:endParaRPr lang="en-AU" dirty="0">
              <a:latin typeface="Freestyle Script" pitchFamily="66" charset="0"/>
            </a:endParaRPr>
          </a:p>
        </p:txBody>
      </p:sp>
      <p:sp>
        <p:nvSpPr>
          <p:cNvPr id="7" name="Slide Number Placeholder 6"/>
          <p:cNvSpPr>
            <a:spLocks noGrp="1"/>
          </p:cNvSpPr>
          <p:nvPr>
            <p:ph type="sldNum" sz="quarter" idx="12"/>
          </p:nvPr>
        </p:nvSpPr>
        <p:spPr/>
        <p:txBody>
          <a:bodyPr/>
          <a:lstStyle/>
          <a:p>
            <a:fld id="{DB8BC020-BFC7-4F1C-8D1B-298917FC7B3A}" type="slidenum">
              <a:rPr lang="en-AU" smtClean="0"/>
              <a:t>19</a:t>
            </a:fld>
            <a:endParaRPr lang="en-AU" dirty="0"/>
          </a:p>
        </p:txBody>
      </p:sp>
      <p:pic>
        <p:nvPicPr>
          <p:cNvPr id="7170" name="Picture 2" descr="http://farm5.staticflickr.com/4081/4886453796_b11d1061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052736"/>
            <a:ext cx="1240824" cy="17076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61586" y="6469146"/>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46704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116632"/>
            <a:ext cx="8229600" cy="1143000"/>
          </a:xfrm>
        </p:spPr>
        <p:txBody>
          <a:bodyPr/>
          <a:lstStyle/>
          <a:p>
            <a:r>
              <a:rPr lang="en-AU" dirty="0" smtClean="0"/>
              <a:t>Contents</a:t>
            </a:r>
            <a:endParaRPr lang="en-AU" dirty="0"/>
          </a:p>
        </p:txBody>
      </p:sp>
      <p:sp>
        <p:nvSpPr>
          <p:cNvPr id="3" name="Content Placeholder 2"/>
          <p:cNvSpPr>
            <a:spLocks noGrp="1"/>
          </p:cNvSpPr>
          <p:nvPr>
            <p:ph sz="quarter" idx="2"/>
          </p:nvPr>
        </p:nvSpPr>
        <p:spPr>
          <a:xfrm>
            <a:off x="899592" y="1484784"/>
            <a:ext cx="7992888" cy="4114800"/>
          </a:xfrm>
        </p:spPr>
        <p:txBody>
          <a:bodyPr>
            <a:normAutofit/>
          </a:bodyPr>
          <a:lstStyle/>
          <a:p>
            <a:r>
              <a:rPr lang="en-AU" sz="2400" dirty="0" smtClean="0"/>
              <a:t>Breastmilk Soap &amp; Breastmilk butter - Page 3</a:t>
            </a:r>
            <a:endParaRPr lang="en-AU" sz="2400" dirty="0"/>
          </a:p>
          <a:p>
            <a:r>
              <a:rPr lang="en-AU" sz="2400" dirty="0" smtClean="0"/>
              <a:t>How to store Breastmilk - Page </a:t>
            </a:r>
            <a:r>
              <a:rPr lang="en-AU" sz="2400" dirty="0" smtClean="0"/>
              <a:t>4</a:t>
            </a:r>
          </a:p>
          <a:p>
            <a:r>
              <a:rPr lang="en-AU" sz="2400" dirty="0" smtClean="0"/>
              <a:t>Interesting facts – Page 5</a:t>
            </a:r>
            <a:endParaRPr lang="en-AU" sz="2400" dirty="0" smtClean="0"/>
          </a:p>
          <a:p>
            <a:r>
              <a:rPr lang="en-AU" sz="2400" dirty="0" smtClean="0"/>
              <a:t>4-6 Month Old Recipes </a:t>
            </a:r>
            <a:r>
              <a:rPr lang="en-AU" sz="2400" dirty="0" smtClean="0"/>
              <a:t>– Pages 6-11</a:t>
            </a:r>
            <a:endParaRPr lang="en-AU" sz="2400" dirty="0" smtClean="0"/>
          </a:p>
          <a:p>
            <a:r>
              <a:rPr lang="en-AU" sz="2400" dirty="0" smtClean="0"/>
              <a:t>6-8 Month Old Recipes -  </a:t>
            </a:r>
            <a:r>
              <a:rPr lang="en-AU" sz="2400" dirty="0" smtClean="0"/>
              <a:t>Pages 12 - 17</a:t>
            </a:r>
            <a:endParaRPr lang="en-AU" sz="2400" dirty="0" smtClean="0"/>
          </a:p>
          <a:p>
            <a:r>
              <a:rPr lang="en-AU" sz="2400" dirty="0" smtClean="0"/>
              <a:t>9-12 Month Old Recipes </a:t>
            </a:r>
            <a:r>
              <a:rPr lang="en-AU" sz="2400" dirty="0" smtClean="0"/>
              <a:t>– Pages</a:t>
            </a:r>
            <a:r>
              <a:rPr lang="en-AU" sz="2400" dirty="0" smtClean="0"/>
              <a:t>18- 24</a:t>
            </a:r>
            <a:endParaRPr lang="en-AU" sz="2400" dirty="0" smtClean="0"/>
          </a:p>
          <a:p>
            <a:r>
              <a:rPr lang="en-AU" sz="2400" dirty="0" smtClean="0"/>
              <a:t>12 Month </a:t>
            </a:r>
            <a:r>
              <a:rPr lang="en-AU" sz="2400" dirty="0"/>
              <a:t>O</a:t>
            </a:r>
            <a:r>
              <a:rPr lang="en-AU" sz="2400" dirty="0" smtClean="0"/>
              <a:t>nwards Recipes – </a:t>
            </a:r>
            <a:r>
              <a:rPr lang="en-AU" sz="2400" dirty="0" smtClean="0"/>
              <a:t>Pages 25-30</a:t>
            </a:r>
            <a:endParaRPr lang="en-AU" sz="2400" dirty="0" smtClean="0"/>
          </a:p>
          <a:p>
            <a:r>
              <a:rPr lang="en-AU" sz="2400" dirty="0" smtClean="0"/>
              <a:t>Adults Only Recipes – </a:t>
            </a:r>
            <a:r>
              <a:rPr lang="en-AU" sz="2400" dirty="0" smtClean="0"/>
              <a:t>Pages 31-35</a:t>
            </a:r>
            <a:endParaRPr lang="en-AU" sz="2400" dirty="0" smtClean="0"/>
          </a:p>
          <a:p>
            <a:r>
              <a:rPr lang="en-AU" sz="2400" dirty="0" smtClean="0"/>
              <a:t>References pages 36</a:t>
            </a:r>
            <a:endParaRPr lang="en-AU" dirty="0" smtClean="0"/>
          </a:p>
        </p:txBody>
      </p:sp>
      <p:sp>
        <p:nvSpPr>
          <p:cNvPr id="5" name="Slide Number Placeholder 4"/>
          <p:cNvSpPr>
            <a:spLocks noGrp="1"/>
          </p:cNvSpPr>
          <p:nvPr>
            <p:ph type="sldNum" sz="quarter" idx="12"/>
          </p:nvPr>
        </p:nvSpPr>
        <p:spPr/>
        <p:txBody>
          <a:bodyPr/>
          <a:lstStyle/>
          <a:p>
            <a:fld id="{DB8BC020-BFC7-4F1C-8D1B-298917FC7B3A}" type="slidenum">
              <a:rPr lang="en-AU" smtClean="0"/>
              <a:t>2</a:t>
            </a:fld>
            <a:endParaRPr lang="en-AU" dirty="0"/>
          </a:p>
        </p:txBody>
      </p:sp>
    </p:spTree>
    <p:extLst>
      <p:ext uri="{BB962C8B-B14F-4D97-AF65-F5344CB8AC3E}">
        <p14:creationId xmlns:p14="http://schemas.microsoft.com/office/powerpoint/2010/main" val="224054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00" y="116632"/>
            <a:ext cx="8153400" cy="6336704"/>
          </a:xfrm>
        </p:spPr>
        <p:txBody>
          <a:bodyPr>
            <a:normAutofit fontScale="77500" lnSpcReduction="20000"/>
          </a:bodyPr>
          <a:lstStyle/>
          <a:p>
            <a:pPr marL="82296" indent="0" algn="ctr">
              <a:buNone/>
            </a:pPr>
            <a:r>
              <a:rPr lang="en-AU" b="1" dirty="0"/>
              <a:t>RECIPE </a:t>
            </a:r>
          </a:p>
          <a:p>
            <a:pPr marL="82296" indent="0" algn="ctr">
              <a:buNone/>
            </a:pPr>
            <a:r>
              <a:rPr lang="en-AU" sz="1400" dirty="0"/>
              <a:t>suitable 9mths onwards</a:t>
            </a:r>
          </a:p>
          <a:p>
            <a:pPr marL="82296" indent="0">
              <a:buNone/>
            </a:pPr>
            <a:endParaRPr lang="en-AU" dirty="0"/>
          </a:p>
          <a:p>
            <a:pPr marL="82296" indent="0">
              <a:buNone/>
            </a:pPr>
            <a:r>
              <a:rPr lang="en-AU" b="1" dirty="0" smtClean="0">
                <a:latin typeface="Freestyle Script" pitchFamily="66" charset="0"/>
              </a:rPr>
              <a:t>Vegemite &amp; cheese scroll</a:t>
            </a:r>
            <a:endParaRPr lang="en-AU" b="1" dirty="0">
              <a:latin typeface="Freestyle Script" pitchFamily="66" charset="0"/>
            </a:endParaRPr>
          </a:p>
          <a:p>
            <a:pPr marL="82296" indent="0">
              <a:buNone/>
            </a:pPr>
            <a:endParaRPr lang="en-AU" dirty="0"/>
          </a:p>
          <a:p>
            <a:pPr marL="82296" indent="0">
              <a:buNone/>
            </a:pPr>
            <a:r>
              <a:rPr lang="en-AU" sz="2000" b="1" dirty="0"/>
              <a:t>Ingredience</a:t>
            </a:r>
          </a:p>
          <a:p>
            <a:pPr marL="82296" indent="0">
              <a:buNone/>
            </a:pPr>
            <a:r>
              <a:rPr lang="en-AU" sz="1700" dirty="0"/>
              <a:t>2 cups self-raising flour </a:t>
            </a:r>
          </a:p>
          <a:p>
            <a:pPr marL="82296" indent="0">
              <a:buNone/>
            </a:pPr>
            <a:r>
              <a:rPr lang="en-AU" sz="1700" dirty="0"/>
              <a:t>30g butter, chilled, chopped </a:t>
            </a:r>
          </a:p>
          <a:p>
            <a:pPr marL="82296" indent="0">
              <a:buNone/>
            </a:pPr>
            <a:r>
              <a:rPr lang="en-AU" sz="1700" dirty="0"/>
              <a:t>3/4 cup </a:t>
            </a:r>
            <a:r>
              <a:rPr lang="en-AU" sz="1700" dirty="0" smtClean="0"/>
              <a:t>breastmilk </a:t>
            </a:r>
            <a:endParaRPr lang="en-AU" sz="1700" dirty="0"/>
          </a:p>
          <a:p>
            <a:pPr marL="82296" indent="0">
              <a:buNone/>
            </a:pPr>
            <a:r>
              <a:rPr lang="en-AU" sz="1700" dirty="0"/>
              <a:t>1 tablespoon Vegemite </a:t>
            </a:r>
          </a:p>
          <a:p>
            <a:pPr marL="82296" indent="0">
              <a:buNone/>
            </a:pPr>
            <a:r>
              <a:rPr lang="en-AU" sz="1700" dirty="0"/>
              <a:t>3/4 cup grated reduced-fat tasty cheese </a:t>
            </a:r>
          </a:p>
          <a:p>
            <a:pPr marL="82296" indent="0">
              <a:buNone/>
            </a:pPr>
            <a:r>
              <a:rPr lang="en-AU" sz="1700" dirty="0" smtClean="0"/>
              <a:t>Breast milk</a:t>
            </a:r>
            <a:r>
              <a:rPr lang="en-AU" sz="1700" dirty="0"/>
              <a:t>, to </a:t>
            </a:r>
            <a:r>
              <a:rPr lang="en-AU" sz="1700" dirty="0" smtClean="0"/>
              <a:t>glaze</a:t>
            </a:r>
          </a:p>
          <a:p>
            <a:pPr marL="82296" indent="0">
              <a:buNone/>
            </a:pPr>
            <a:endParaRPr lang="en-AU" sz="1700" dirty="0"/>
          </a:p>
          <a:p>
            <a:pPr marL="82296" indent="0">
              <a:buNone/>
            </a:pPr>
            <a:r>
              <a:rPr lang="en-AU" sz="1700" b="1" dirty="0" smtClean="0"/>
              <a:t>Method</a:t>
            </a:r>
          </a:p>
          <a:p>
            <a:pPr marL="82296" indent="0">
              <a:buNone/>
            </a:pPr>
            <a:r>
              <a:rPr lang="en-AU" sz="2100" dirty="0"/>
              <a:t>Preheat oven to 220°C/200°C fan-forced. Line a baking tray with baking paper. Sift flour into a bowl. Using fingertips, rub butter into flour until mixture resembles breadcrumbs. Make a well in the centre. Add milk. Using a flat-bladed knife, stir until mixture forms a soft dough, adding more milk if necessary. Turn out onto a lightly floured surface. Knead gently until smooth (don't over-knead). </a:t>
            </a:r>
          </a:p>
          <a:p>
            <a:pPr marL="82296" indent="0">
              <a:buNone/>
            </a:pPr>
            <a:r>
              <a:rPr lang="en-AU" sz="2100" dirty="0"/>
              <a:t>Roll out to a 30cm x 20cm rectangle. Spread Vegemite over dough, leaving a 1cm strip along 1 long side. Sprinkle cheese over Vegemite. Roll up firmly. Transfer to prepared tray, seam-side down. </a:t>
            </a:r>
          </a:p>
          <a:p>
            <a:pPr marL="82296" lvl="0" indent="0">
              <a:buClr>
                <a:srgbClr val="3891A7"/>
              </a:buClr>
              <a:buNone/>
            </a:pPr>
            <a:r>
              <a:rPr lang="en-AU" sz="2100" dirty="0"/>
              <a:t>Using scissors, cut into top of dough at 3cm intervals without cutting all the way through. Pull slices to the left and right. Brush with milk. Bake for 20 to 25 minutes or until golden. Serve</a:t>
            </a:r>
            <a:r>
              <a:rPr lang="en-AU" sz="2100" dirty="0" smtClean="0"/>
              <a:t>.</a:t>
            </a:r>
            <a:r>
              <a:rPr lang="en-AU" sz="1400" dirty="0">
                <a:solidFill>
                  <a:prstClr val="black"/>
                </a:solidFill>
              </a:rPr>
              <a:t> (TASTE,2012)</a:t>
            </a:r>
          </a:p>
          <a:p>
            <a:pPr marL="82296" indent="0">
              <a:buNone/>
            </a:pPr>
            <a:endParaRPr lang="en-AU" sz="2100" dirty="0"/>
          </a:p>
          <a:p>
            <a:pPr marL="82296" indent="0">
              <a:buNone/>
            </a:pPr>
            <a:endParaRPr lang="en-AU" sz="1700" dirty="0"/>
          </a:p>
          <a:p>
            <a:endParaRPr lang="en-AU" dirty="0"/>
          </a:p>
        </p:txBody>
      </p:sp>
      <p:sp>
        <p:nvSpPr>
          <p:cNvPr id="6" name="Slide Number Placeholder 5"/>
          <p:cNvSpPr>
            <a:spLocks noGrp="1"/>
          </p:cNvSpPr>
          <p:nvPr>
            <p:ph type="sldNum" sz="quarter" idx="12"/>
          </p:nvPr>
        </p:nvSpPr>
        <p:spPr/>
        <p:txBody>
          <a:bodyPr/>
          <a:lstStyle/>
          <a:p>
            <a:fld id="{DB8BC020-BFC7-4F1C-8D1B-298917FC7B3A}" type="slidenum">
              <a:rPr lang="en-AU" smtClean="0"/>
              <a:t>20</a:t>
            </a:fld>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620688"/>
            <a:ext cx="3467100" cy="2305050"/>
          </a:xfrm>
          <a:prstGeom prst="rect">
            <a:avLst/>
          </a:prstGeom>
        </p:spPr>
      </p:pic>
      <p:sp>
        <p:nvSpPr>
          <p:cNvPr id="2" name="AutoShape 2" descr="data:image/jpeg;base64,/9j/4AAQSkZJRgABAQAAAQABAAD/2wBDAAkGBwgHBgkIBwgKCgkLDRYPDQwMDRsUFRAWIB0iIiAdHx8kKDQsJCYxJx8fLT0tMTU3Ojo6Iys/RD84QzQ5Ojf/2wBDAQoKCg0MDRoPDxo3JR8lNzc3Nzc3Nzc3Nzc3Nzc3Nzc3Nzc3Nzc3Nzc3Nzc3Nzc3Nzc3Nzc3Nzc3Nzc3Nzc3Nzf/wAARCABgAEgDASIAAhEBAxEB/8QAGwAAAQUBAQAAAAAAAAAAAAAABAADBQYHAgH/xABEEAABAwMBBAYFBwoGAwAAAAABAgMEAAURIQYSMUEHExQiYYEyUXGRoUJSgrGywdEVFiMkU2JjcpLSJTVDc6KjwuHw/8QAGgEAAwEBAQEAAAAAAAAAAAAAAwQFAQIGAP/EAC8RAAIBAwIEAwYHAAAAAAAAAAECAAMEERIhBTFRoRMyQSIjcYGR4RQVUlNhosH/2gAMAwEAAhEDEQA/ANYv0p1hTKGllIUCTunB5VE9skftnfNZo7aRWJLH8hz76iASeVeS4pUqfiWAJxHaIGmFJlvafpFn6RpwS3SPTVw+caEQDppzohDRKfSHCpZap1MN7M9XIcye8rnz8K5Ml0H01cRzNerQoZ8/qpsp73mPqrjW/UzcLOVTZAAw64MkjRZ/GhnrrMb1Q+7/AFmnHkEJGCk4OuuKAkEEGmadSqOTH6zCF6SzbJ3KRPTJTJWVlopwTjOufwpUBsOvEqYj5yEnj6ifxpV7CxZmt1Lc5PqgBziH7WxWDFVOfUMstkBHV7xWeQHtrJ3uke1xFrZdtcwhJwVNBBGfA5FaP0hSH0rtcOOd1Ulxwb+fQITnOOePVWaSujmZNWo/l5OM5AVBGnuV91K3i2gqe+OCfj/kJTLY2nqek/Z8HJtt08gn++ux0m7KrJ34l0SeeR+C6jVdE0vO8LxFc8FR1AH3KqfZ2Z2gZjpZQ5Y1pAxqwR/4mgA8O/c7mdEv6CMJ6TtlwkBLM7A4ZYBPvKqHV0i7Kjgxc8exX99R916O7pNfLjkiztOn5q3B8MYoRnoxvkV1LqZNrWpOo3lOgfBNbo4eN/E/sZvvPUdpKu9JmzqsJREuSsDAxj71003t9apSwzHgXElR0BSgn7WaHueyO05hqQXbS6FEJ6tveSTk4zlQ5cfq1wKFibE3u3kPInQm1gZ3UpUrB9wrvw7DTs/czAX9ZtHR5GT2Ez214TISMtLzvtn1Kz93GlQPRX29Kbi1cX23lI6opU2gpBzv8s+FKqdEIEGjlANnO8K2/wBLnYD/ABXvsULHVjOc48Kf6RnUsTbG656CFvqV7A3ms9ukibebcmV2tUaOIkqSqOgaHqVAbpIIyVBaeOgzwqTxG1e4rrp9BHLWmGXLHAzzliuu1lst+W23DKfH+mzqAfFXAfE+FVK57X3WfvIbcERk/IYPex4q4+7FNXDZ8RJzFuiXBmbPdeQyYyGVILZUjeBJORugYyRwzXcrZaW09Cbjy4UtuY8Y7b7LhKEujOUqOMjgeGeBoVPhwpbhcmWqBsaeDnJPWQC0hZKlgKUdSVak+00fbL3cbUoCJJV1X7FzvN+7l5Yp42F83iLaWJ9rky5CnE7seXvhooGVBzu5TzxpxB9VPRdlbpLu821tCOJEIAvqW4QgZAKcEJJOQcjTgDTBt3I0ssba7tXXdgRjPy5SwW7bKHKwiensjp+UTls+fLz99SkhSVo3kEKSRkKByDVAgWV6bGtsjtMSM1cisRy+4QcpVu4IxxJOgBOaLQl3Z5mUtF2YdaZfLHZ0NrWl13G8Ug/II1BPDPGlX4WT7SDEk3CWxOKbb9N5q/R2O9cD4ND7f40q46L5Dcy3SZTSSkOKToeIxnSlVq1BFFQeki1BhyDGek1kyJdljg4LvaUZ9rYH31nfaExdirzEfUhFwbdLLbSlALDay0V4HHGWzrWlbf8A+c7O/wC4/wDYFVzaPZtF3T2iMUtzEjAJ4OD1H8aRu7taFwA3IiP2TKV0PyyD9IPNEmJttbp8yFCYti5SW2p7baetdUqOUgLUFE4BJ4pGAka0La9n2LLI2W7RbxDvCp4acT2ku9a0htQU4ATgAq3eHDOOdQjtrskWQtt1p6LKRopJawePsOnwNddjtRd61u5yEOJSAl1RIVgZwAcZGCfLWii8XpGzYsQMNj5HfvJi3xnGukW1KNlXa0OSpXeU44vtR3VHeG9onGc4T8/wFSFk2kTOc2eZQE9vmdaicsalSWGXN3e9pUlQ86qjrUdcmK4u+TFLSDuuKkqUpnO7nBz3c8z4eBpkW+3MFtbU9QWRjebVulOnDI15qGc6jNdC7UHYTH4cXA1HkMev89Ya0hX5J2AbSNFOLVj1/p2vxNCyg4bPey0IxSLs+XC8BvBP7mflctKbcjWnqggzZC1IBS2jBKdToAN04zpw5+upOzbLIZeTNmshO4f1dlSRlIzoVePqH/wE94iDJnT0RSTLHtz3zNA6Io64tgcbdSUrC05B4gkZx8aVSOwOkacP44+yKVPW51UlMi1W1OTAdvz/AI5s4n9+Qf8ArFCRrjHKElaigqITgpJwTwGnsp7pE6w3/Z5LRSF/rBSVcM7g40PvLSd5+CVk5O+0Qo90Ej1HPEConF1U1Rnp1haPljlytUG9RkiS3nu5bdSN1aM+rP1GqZbI0UEOyYji2hNEIMttt77RIz1rqikndzxxw73IYq7M3OKMIUl5kp03XGiOAJ+ABplTdqE1yY1IVGlE4ddYeW2VkaYVjRXnmkrGqaD4qoSsdWuwplA2OkgUSNnyUIdtshG88tpSju4RgJ3SrKBjeUtKRnQ6kEigrvbWRDkyWIaIxjxGpRRJDakrDi1JCcdUlQV3FcDzT68i5OSS2nKr7JQnO73lt8dBzR4j3igZabZOWlM6cuYWcq6t18lIIHEoGBwPMc6pvxC2ZTppHPwg6NSqjhmqZEj9nrJBjRWp6GV9e8gLT12paBGcDyPHj9VHyRXpuUNKVJTIW6rVeAkk4J4DT4UNKkPHIYiOOHJHfIQPVzqPiq76m7z6rVNRixMtewuAxOA4h5Of6BSrnYHe6mf1gSF9cnITw9AUq9ZbbUV+Env5jI7pUbeisWy+MNF5NveUHUA47ixgn7vOq3a9urA+hLb0p2GvHoy0HT6Yyn41rclhqSw4w+2lxpxJStCxkKB4gisl2q6HFOuLkbNTEICteySid0fyrAJx4EH20G6saVzu/Od06mnaWOFdrbNQDDuMR8fw30q+o08ouqJ/VkOJ1wQoajzFY9P6N9pYy91+1uLGPSQjrR/w3j8KDTsdtDGTlqA634IQ4k+7dFTvyNR5X7feGFUTbFIVugdiRgDOBu8aZIcToIaQAPnAYrGPze2o4CNcR9JwCvfzP2ikkIdhynEqOMLaeX9SCKwcFP6+33m+Ks2CXNiRWiqTLYZSBqXHEpx7zVauO11kaylmcZC8ZxGTv5+l6PxqBtXRDfZRSpbbUVB5uJx/7Huq/bNdEdstkhuVdJTk91BylkoCWc8sjUq8zjwo9Lg9JDlmJnBrD0k70dsSPyO7PlNLZM53rW2l+klsJCU58Tje8xSq1AYFKqyqFAURcnJzP//Z"/>
          <p:cNvSpPr>
            <a:spLocks noChangeAspect="1" noChangeArrowheads="1"/>
          </p:cNvSpPr>
          <p:nvPr/>
        </p:nvSpPr>
        <p:spPr bwMode="auto">
          <a:xfrm>
            <a:off x="63500" y="-411163"/>
            <a:ext cx="647700"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124" name="Picture 4" descr="http://1.bp.blogspot.com/_5ai9eQe81Bk/SWZ1yEpYBwI/AAAAAAAABsQ/cXLWIN16pGA/s400/vegem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504949"/>
            <a:ext cx="1543050" cy="1543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37598" y="3434872"/>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341046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44624"/>
            <a:ext cx="7992888" cy="7740581"/>
          </a:xfrm>
          <a:prstGeom prst="rect">
            <a:avLst/>
          </a:prstGeom>
          <a:noFill/>
        </p:spPr>
        <p:txBody>
          <a:bodyPr wrap="square" rtlCol="0">
            <a:spAutoFit/>
          </a:bodyPr>
          <a:lstStyle/>
          <a:p>
            <a:pPr algn="ctr"/>
            <a:r>
              <a:rPr lang="en-AU" b="1" dirty="0" smtClean="0"/>
              <a:t>RECIPE </a:t>
            </a:r>
          </a:p>
          <a:p>
            <a:pPr algn="ctr"/>
            <a:r>
              <a:rPr lang="en-AU" sz="1100" dirty="0" smtClean="0"/>
              <a:t>suitable 9mths onwards</a:t>
            </a:r>
          </a:p>
          <a:p>
            <a:endParaRPr lang="en-AU" dirty="0" smtClean="0"/>
          </a:p>
          <a:p>
            <a:r>
              <a:rPr lang="en-AU" sz="2400" b="1" dirty="0">
                <a:latin typeface="Freestyle Script" pitchFamily="66" charset="0"/>
              </a:rPr>
              <a:t>Sweet potato and plantain soup </a:t>
            </a:r>
          </a:p>
          <a:p>
            <a:endParaRPr lang="en-AU" dirty="0"/>
          </a:p>
          <a:p>
            <a:r>
              <a:rPr lang="en-AU" sz="1600" b="1" dirty="0" smtClean="0"/>
              <a:t>Ingredience</a:t>
            </a:r>
          </a:p>
          <a:p>
            <a:r>
              <a:rPr lang="en-AU" sz="1600" dirty="0"/>
              <a:t>1 sweet potato, peeled and sliced</a:t>
            </a:r>
          </a:p>
          <a:p>
            <a:r>
              <a:rPr lang="en-AU" sz="1600" dirty="0"/>
              <a:t>1 green plantain, peeled and sliced</a:t>
            </a:r>
          </a:p>
          <a:p>
            <a:r>
              <a:rPr lang="en-AU" sz="1600" dirty="0"/>
              <a:t>little olive oil</a:t>
            </a:r>
          </a:p>
          <a:p>
            <a:r>
              <a:rPr lang="en-AU" sz="1600" dirty="0"/>
              <a:t>1 small onion, chopped very finely</a:t>
            </a:r>
          </a:p>
          <a:p>
            <a:r>
              <a:rPr lang="en-AU" sz="1600" dirty="0"/>
              <a:t>1 clove of garlic, crushed</a:t>
            </a:r>
          </a:p>
          <a:p>
            <a:r>
              <a:rPr lang="en-AU" sz="1600" dirty="0" smtClean="0"/>
              <a:t>2 cups </a:t>
            </a:r>
            <a:r>
              <a:rPr lang="en-AU" sz="1600" dirty="0"/>
              <a:t>homemade chicken stock</a:t>
            </a:r>
          </a:p>
          <a:p>
            <a:r>
              <a:rPr lang="en-AU" sz="1600" dirty="0"/>
              <a:t>1 bay leaf</a:t>
            </a:r>
          </a:p>
          <a:p>
            <a:r>
              <a:rPr lang="en-AU" sz="1600" dirty="0" smtClean="0"/>
              <a:t>1/2 cup </a:t>
            </a:r>
            <a:r>
              <a:rPr lang="en-AU" sz="1600" dirty="0" smtClean="0"/>
              <a:t>breastmilk</a:t>
            </a:r>
            <a:endParaRPr lang="en-AU" sz="1600" dirty="0" smtClean="0"/>
          </a:p>
          <a:p>
            <a:endParaRPr lang="en-AU" sz="1600" dirty="0"/>
          </a:p>
          <a:p>
            <a:r>
              <a:rPr lang="en-AU" sz="1600" b="1" dirty="0" smtClean="0"/>
              <a:t>Method</a:t>
            </a:r>
          </a:p>
          <a:p>
            <a:r>
              <a:rPr lang="en-AU" sz="1600" dirty="0"/>
              <a:t>Sauté the garlic and onions in the olive oil until tender, then add the plantain and cook until browned all over.</a:t>
            </a:r>
          </a:p>
          <a:p>
            <a:r>
              <a:rPr lang="en-AU" sz="1600" dirty="0"/>
              <a:t>Pour in the chicken stock, then add the bay leaf and bring to the boil.</a:t>
            </a:r>
          </a:p>
          <a:p>
            <a:r>
              <a:rPr lang="en-AU" sz="1600" dirty="0"/>
              <a:t>Add the sweet potatoes.</a:t>
            </a:r>
          </a:p>
          <a:p>
            <a:r>
              <a:rPr lang="en-AU" sz="1600" dirty="0"/>
              <a:t>Reduce the heat and simmer until the vegetables are tender (this should take around 20-25 mins).</a:t>
            </a:r>
          </a:p>
          <a:p>
            <a:r>
              <a:rPr lang="en-AU" sz="1600" dirty="0"/>
              <a:t>Cool briefly, then blend in a food processor until nice and creamy (take the bay leaf out first!).</a:t>
            </a:r>
          </a:p>
          <a:p>
            <a:r>
              <a:rPr lang="en-AU" sz="1600" dirty="0"/>
              <a:t>Return the mixture to the pan, then stir in the milk.</a:t>
            </a:r>
          </a:p>
          <a:p>
            <a:pPr lvl="0"/>
            <a:r>
              <a:rPr lang="en-AU" sz="1600" dirty="0"/>
              <a:t>Simmer gently for a further 10 mins, then serve</a:t>
            </a:r>
            <a:r>
              <a:rPr lang="en-AU" sz="1600" dirty="0" smtClean="0"/>
              <a:t>!</a:t>
            </a:r>
            <a:r>
              <a:rPr lang="en-AU" sz="1100" dirty="0">
                <a:solidFill>
                  <a:prstClr val="black"/>
                </a:solidFill>
              </a:rPr>
              <a:t> (Homemade baby Food,2010)</a:t>
            </a:r>
          </a:p>
          <a:p>
            <a:endParaRPr lang="en-AU" sz="1600" dirty="0"/>
          </a:p>
          <a:p>
            <a:endParaRPr lang="en-AU" dirty="0" smtClean="0"/>
          </a:p>
          <a:p>
            <a:endParaRPr lang="en-AU" dirty="0"/>
          </a:p>
          <a:p>
            <a:endParaRPr lang="en-AU" dirty="0" smtClean="0"/>
          </a:p>
          <a:p>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584" y="5486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6125296" y="188640"/>
            <a:ext cx="2880320" cy="3312368"/>
          </a:xfrm>
          <a:ln>
            <a:solidFill>
              <a:schemeClr val="bg1">
                <a:lumMod val="65000"/>
              </a:schemeClr>
            </a:solidFill>
          </a:ln>
        </p:spPr>
        <p:txBody>
          <a:bodyPr>
            <a:normAutofit/>
          </a:bodyPr>
          <a:lstStyle/>
          <a:p>
            <a:pPr marL="82296" indent="0">
              <a:buNone/>
            </a:pPr>
            <a:endParaRPr lang="en-AU" sz="2400" dirty="0" smtClean="0"/>
          </a:p>
          <a:p>
            <a:pPr marL="82296" indent="0">
              <a:buNone/>
            </a:pPr>
            <a:endParaRPr lang="en-AU" sz="2400" dirty="0"/>
          </a:p>
          <a:p>
            <a:pPr marL="82296" indent="0">
              <a:buNone/>
            </a:pPr>
            <a:endParaRPr lang="en-AU" sz="2400" dirty="0" smtClean="0"/>
          </a:p>
          <a:p>
            <a:pPr marL="82296" indent="0">
              <a:buNone/>
            </a:pPr>
            <a:endParaRPr lang="en-AU" sz="2400" dirty="0"/>
          </a:p>
          <a:p>
            <a:pPr marL="82296" indent="0">
              <a:buNone/>
            </a:pPr>
            <a:endParaRPr lang="en-AU" sz="2400" dirty="0" smtClean="0"/>
          </a:p>
          <a:p>
            <a:pPr marL="82296" indent="0">
              <a:buNone/>
            </a:pPr>
            <a:r>
              <a:rPr lang="en-AU" sz="2000" dirty="0" smtClean="0">
                <a:latin typeface="Freestyle Script" pitchFamily="66" charset="0"/>
              </a:rPr>
              <a:t>A Plantain is a type of Banana that is best used in cooking not for eating</a:t>
            </a:r>
            <a:endParaRPr lang="en-AU" sz="2000" dirty="0">
              <a:latin typeface="Freestyle Script" pitchFamily="66" charset="0"/>
            </a:endParaRPr>
          </a:p>
        </p:txBody>
      </p:sp>
      <p:pic>
        <p:nvPicPr>
          <p:cNvPr id="6" name="Picture 6" descr="http://upload.wikimedia.org/wikipedia/commons/3/38/5aday_sweet_pota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2708920"/>
            <a:ext cx="1693495" cy="11986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8BC020-BFC7-4F1C-8D1B-298917FC7B3A}" type="slidenum">
              <a:rPr lang="en-AU" smtClean="0"/>
              <a:t>21</a:t>
            </a:fld>
            <a:endParaRPr lang="en-AU" dirty="0"/>
          </a:p>
        </p:txBody>
      </p:sp>
      <p:pic>
        <p:nvPicPr>
          <p:cNvPr id="3074" name="Picture 2" descr="http://www.fresh-fruit-daily.com/images/baby-ea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143" y="834901"/>
            <a:ext cx="1700543" cy="15139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625" y="2337681"/>
            <a:ext cx="19446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64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432" y="332656"/>
            <a:ext cx="3749289" cy="3992563"/>
          </a:xfrm>
          <a:ln>
            <a:solidFill>
              <a:schemeClr val="bg1">
                <a:lumMod val="65000"/>
              </a:schemeClr>
            </a:solidFill>
          </a:ln>
        </p:spPr>
        <p:txBody>
          <a:bodyPr>
            <a:normAutofit/>
          </a:bodyPr>
          <a:lstStyle/>
          <a:p>
            <a:pPr marL="82296" indent="0" algn="ctr">
              <a:buNone/>
            </a:pPr>
            <a:r>
              <a:rPr lang="en-AU" dirty="0" smtClean="0">
                <a:latin typeface="Freestyle Script" pitchFamily="66" charset="0"/>
              </a:rPr>
              <a:t>Did You Know</a:t>
            </a:r>
            <a:endParaRPr lang="en-AU" dirty="0">
              <a:latin typeface="Freestyle Script" pitchFamily="66" charset="0"/>
            </a:endParaRPr>
          </a:p>
          <a:p>
            <a:pPr marL="82296" indent="0" algn="ctr">
              <a:buNone/>
            </a:pPr>
            <a:r>
              <a:rPr lang="en-AU" sz="1100" dirty="0" smtClean="0"/>
              <a:t>Researchers </a:t>
            </a:r>
            <a:r>
              <a:rPr lang="en-AU" sz="1100" dirty="0"/>
              <a:t>have discovered </a:t>
            </a:r>
            <a:r>
              <a:rPr lang="en-AU" sz="1100" dirty="0" smtClean="0"/>
              <a:t>that 6-month-old </a:t>
            </a:r>
            <a:r>
              <a:rPr lang="en-AU" sz="1100" dirty="0"/>
              <a:t>babies can distinguish between individual humans or individual monkeys. But by 9 months, while babies could still tell the difference between human faces, they can’t tell one monkey from another</a:t>
            </a:r>
          </a:p>
        </p:txBody>
      </p:sp>
      <p:sp>
        <p:nvSpPr>
          <p:cNvPr id="6" name="Slide Number Placeholder 5"/>
          <p:cNvSpPr>
            <a:spLocks noGrp="1"/>
          </p:cNvSpPr>
          <p:nvPr>
            <p:ph type="sldNum" sz="quarter" idx="12"/>
          </p:nvPr>
        </p:nvSpPr>
        <p:spPr/>
        <p:txBody>
          <a:bodyPr/>
          <a:lstStyle/>
          <a:p>
            <a:fld id="{DB8BC020-BFC7-4F1C-8D1B-298917FC7B3A}" type="slidenum">
              <a:rPr lang="en-AU" smtClean="0"/>
              <a:t>22</a:t>
            </a:fld>
            <a:endParaRPr lang="en-AU" dirty="0"/>
          </a:p>
        </p:txBody>
      </p:sp>
      <p:sp>
        <p:nvSpPr>
          <p:cNvPr id="4" name="TextBox 3"/>
          <p:cNvSpPr txBox="1"/>
          <p:nvPr/>
        </p:nvSpPr>
        <p:spPr>
          <a:xfrm>
            <a:off x="3792721" y="52672"/>
            <a:ext cx="5112568" cy="7986802"/>
          </a:xfrm>
          <a:prstGeom prst="rect">
            <a:avLst/>
          </a:prstGeom>
          <a:noFill/>
        </p:spPr>
        <p:txBody>
          <a:bodyPr wrap="square" rtlCol="0">
            <a:spAutoFit/>
          </a:bodyPr>
          <a:lstStyle/>
          <a:p>
            <a:pPr algn="ctr"/>
            <a:r>
              <a:rPr lang="en-AU" b="1" dirty="0" smtClean="0"/>
              <a:t>RECIPE </a:t>
            </a:r>
          </a:p>
          <a:p>
            <a:pPr algn="ctr"/>
            <a:r>
              <a:rPr lang="en-AU" sz="1100" dirty="0" smtClean="0"/>
              <a:t>suitable 9mths onwards</a:t>
            </a:r>
          </a:p>
          <a:p>
            <a:endParaRPr lang="en-AU" dirty="0" smtClean="0"/>
          </a:p>
          <a:p>
            <a:r>
              <a:rPr lang="en-AU" sz="2400" b="1" dirty="0">
                <a:latin typeface="Freestyle Script" pitchFamily="66" charset="0"/>
              </a:rPr>
              <a:t>Sweet potato pasta sauce </a:t>
            </a:r>
          </a:p>
          <a:p>
            <a:endParaRPr lang="en-AU" dirty="0"/>
          </a:p>
          <a:p>
            <a:r>
              <a:rPr lang="en-AU" sz="1600" b="1" dirty="0" smtClean="0"/>
              <a:t>Ingredience</a:t>
            </a:r>
          </a:p>
          <a:p>
            <a:endParaRPr lang="en-AU" sz="1600" dirty="0"/>
          </a:p>
          <a:p>
            <a:r>
              <a:rPr lang="en-AU" sz="1600" dirty="0"/>
              <a:t>little olive oil</a:t>
            </a:r>
          </a:p>
          <a:p>
            <a:r>
              <a:rPr lang="en-AU" sz="1600" dirty="0"/>
              <a:t>1/2 small onion, chopped</a:t>
            </a:r>
          </a:p>
          <a:p>
            <a:r>
              <a:rPr lang="en-AU" sz="1600" dirty="0"/>
              <a:t>1 clove of garlic, crushed</a:t>
            </a:r>
          </a:p>
          <a:p>
            <a:r>
              <a:rPr lang="en-AU" sz="1600" dirty="0"/>
              <a:t>1 small sweet potato, peeled and cut into cubes</a:t>
            </a:r>
          </a:p>
          <a:p>
            <a:r>
              <a:rPr lang="en-AU" sz="1600" dirty="0" smtClean="0"/>
              <a:t>1/2 cup </a:t>
            </a:r>
            <a:r>
              <a:rPr lang="en-AU" sz="1600" dirty="0" smtClean="0"/>
              <a:t>breastmilk</a:t>
            </a:r>
            <a:endParaRPr lang="en-AU" sz="1600" dirty="0" smtClean="0"/>
          </a:p>
          <a:p>
            <a:endParaRPr lang="en-AU" sz="1600" dirty="0"/>
          </a:p>
          <a:p>
            <a:r>
              <a:rPr lang="en-AU" sz="1600" b="1" dirty="0" smtClean="0"/>
              <a:t>Method</a:t>
            </a:r>
            <a:endParaRPr lang="en-AU" sz="1600" dirty="0"/>
          </a:p>
          <a:p>
            <a:r>
              <a:rPr lang="en-AU" sz="1600" dirty="0" smtClean="0"/>
              <a:t>Sauté </a:t>
            </a:r>
            <a:r>
              <a:rPr lang="en-AU" sz="1600" dirty="0"/>
              <a:t>the onion and garlic in the oil over a low heat until tender.</a:t>
            </a:r>
          </a:p>
          <a:p>
            <a:r>
              <a:rPr lang="en-AU" sz="1600" dirty="0"/>
              <a:t>Add the sweet potato and enough water to just cover it, then bring to a boil.</a:t>
            </a:r>
          </a:p>
          <a:p>
            <a:r>
              <a:rPr lang="en-AU" sz="1600" dirty="0"/>
              <a:t>Reduce the heat, then simmer very gently for 20 mins.</a:t>
            </a:r>
          </a:p>
          <a:p>
            <a:r>
              <a:rPr lang="en-AU" sz="1600" dirty="0"/>
              <a:t>Cool, then place in a food processor with the milk and blend well.</a:t>
            </a:r>
          </a:p>
          <a:p>
            <a:r>
              <a:rPr lang="en-AU" sz="1600" dirty="0"/>
              <a:t>Serve over cooked </a:t>
            </a:r>
            <a:r>
              <a:rPr lang="en-AU" sz="1600" dirty="0" smtClean="0"/>
              <a:t>pasta ravioli and large spirals are best for babies </a:t>
            </a:r>
            <a:r>
              <a:rPr lang="en-AU" sz="1100" dirty="0"/>
              <a:t>(Homemade baby Food,2010)</a:t>
            </a:r>
          </a:p>
          <a:p>
            <a:endParaRPr lang="en-AU" sz="1600" dirty="0"/>
          </a:p>
          <a:p>
            <a:endParaRPr lang="en-AU" sz="1600" dirty="0"/>
          </a:p>
          <a:p>
            <a:endParaRPr lang="en-AU" sz="1600" dirty="0"/>
          </a:p>
          <a:p>
            <a:endParaRPr lang="en-AU" sz="1600" dirty="0"/>
          </a:p>
          <a:p>
            <a:endParaRPr lang="en-AU" dirty="0" smtClean="0"/>
          </a:p>
          <a:p>
            <a:endParaRPr lang="en-AU" dirty="0"/>
          </a:p>
          <a:p>
            <a:endParaRPr lang="en-AU" dirty="0" smtClean="0"/>
          </a:p>
          <a:p>
            <a:endParaRPr lang="en-AU" dirty="0"/>
          </a:p>
        </p:txBody>
      </p:sp>
      <p:sp>
        <p:nvSpPr>
          <p:cNvPr id="5" name="AutoShape 4" descr="data:image/jpeg;base64,/9j/4AAQSkZJRgABAQAAAQABAAD/2wCEAAkGBhQSERQUExQWFRUVGB0YFxgYGBcaHBwdFxgWFxwYHBYaHCYeHRwjGhwXHy8gJCcpLCwsFh4xNTAqNSYsLCkBCQoKDgwOGg8PGiwkHCUwLCwpLSwsLCkwLywsKSwsLCwsLCwsLCwsNCwsLCwqLywsLCwsLCwsLCwsKSwsLC8pLP/AABEIALcBEwMBIgACEQEDEQH/xAAcAAABBQEBAQAAAAAAAAAAAAAGAAIDBAUBBwj/xABBEAACAAMGAwQHBwIFBQEBAAABAgADEQQFEiExQQZRYRMicYEHMkKRobHBFCNSYtHh8HKSFTNDgvEWJFOywtKi/8QAGgEAAwEBAQEAAAAAAAAAAAAAAgMEAQUABv/EADIRAAEEAQIDBgYCAgMBAAAAAAEAAgMRIRIxBEFREyJhcYHwMpGhscHhI9EU8UJSYjP/2gAMAwEAAhEDEQA/ALE6ZFCfJU6gRy02rOKVot2RMMtLpZ942WUDoIz7NY5ZamUZ943kWYxUk2wq1awspgW7b7pwiojKZ6ZbxsSb3DphOZ0Eb9wcKhD204VbVV5dfGMAsp0UTpXaWqvwxwiBSdPGeqodup6wUMa9BCmTK6xC0ysPAAXcihbE3S1OaZyhqiG1jonbDUxqdSkcwwzY0rLwzNfvTCJSc218l198X5cqzSfVXtW/E+nkukC57W7qWTi4mYuz4LHslgmzf8tCRz0HvOUacvhcLnPnBfypmfef0iWffEx8q0HIZCKuZhBn6KF/GSu+HH1KvIlll+pKxkbv3vhpEj3w+igKOSgCKCrDgIDW4qRxc74iSpjanOpMOVzEarEirGhLKkUxLihirFizKKkn2RXz0EHdC0JwrLSCtAPE+J+ghoB35/OOq1a0zFfW3JhNPJ0z8oncQlbqJ1yoNAdIgbIZcsvqYu2HA70bXYbbfGKU8BZjKMNK+Jy8tIUW2NXoiATWQClc2I0+vhHZszOvKlPeKsQN4Y6sACc61GVACMsq9Ims0gVqxwrWpJO2pFIU7GAiAWRenE7WO8pijSbKlsw6riFfGh+Ai21+Tp3+XaMNfZIAPkd48nvfiFrXb3nnJSxCj8oyX4fOCK7bUcouY7CICkZ2ixzB/nW3D0xUio62JfXtTP4EmFJMuemCeoddvxDqG1EDnE3CL2RTOUmZZ9S+6f1gbfm08IZ5BNYA7BNLda+LuTRZjxE3GNnX/Lso/wBxgB/6gs41mrEMzi6zLoS3gDGWU3s2Dc/VH0zjyZ7EmUv+2sU5/GVqIJx4R+UAQCTOO5Q9WWx8aCK0zj9vZkjzP7RmV7+MI2/6itBz7aZn1MKAE8dT9kT3GFGUVupnT6Ilt14gExgT71NSKxVt1uLExRxQwlSAJ8xqmsROxJAUVJyAG8dzJAAqTkAN49F4R4PWzgTpwBmnQfh/frHgLVEULpTQ9U7hDhLsFE2fnMOi/h/frBFNm11jk60VMRM0OGNl2442xt0tSYkwi4AziWw2R5z4JaljvyA5k6ARvSbHIsubUnzh/Yp6Dc9T8Ixzg0WUM07IsHfos+7eHJk1cbnspf4m1P8ASu8acu1ybPlISrf+Rs28uXlFK2Xk801Y+W0QBYlfOThuFy5ZpJfiwOg95U1otbzDVmJhgWEBD1ETpIFLqrEiiHSLOXYBRUmL5kAES0GNvbamQEJmnbC2zk8hzKYyMvNBU1lmlducSvJCKHchVPOvypBCqqjBnIGH1F5ZULHrAhxvxMXUyZJq791a5jPekZLxIjG4vkFjIJJTTVbs9pluQFdWJ0AOeXSLTqF9YhfE01gXsXDC2WXZps+ayzVbF3SBkcqNXY7w/i+8JU1lQuSD62Dc7Ugf80tabrUK9/LK8eGkvbf5ItWRE1lQFJhDDUD3bQG3NfU9bK8vA0wywUXI4zn3TTU92gi7wM9qlicbUgQO4CA6ii1qdqVIHkYd/mBzwAKb1PXwSXRd3PxdPBEs6mjHM8vkKREsyoFcga6fCghWieXNHAFaZj46RBU57VpT3fpnBuPex79/lTLrN3lNaU9XnyiOXLKsMdNMjX8Q3+GcKctKaihAB/nQw601BUg50J8gcvgIy6BKJcRdjWgzqDt0jO4ot5lWGa4rUjs18Xyy8FxGNOxgzWCjQk4um9elIEfSXfKF0s8s1SVmx5sf2idxGm+W3vyRg0V5z2WEr1gmuqZpAz23aTKjQZCCW7F0ixttaLRAItsDQaXJOqtCAVIoQcwQdiICLDBndI7oiiM2ULtl5R6UPRKlmf7VZlP2dz30H+kx5fkJ9xy0pQMkcOyztH1GZazEaXMAZHBVgdCDkRHg3Elwmw2t5BqV9aWx3RtPMZg+HWDcKXQ4IxyDQ4Cx9UO/9PoPZESLc6D2RGoGhrUrrnArodkzoqP+HL+EQou44UZa3Q1BbNWEFJICgknIAamHy1JIVRUnIAamPROFuF1s69rNAM0jIfh/frBAWVyYoDIaCbwnwmtmUTpwBmkZD8P79Y3nnVMRuxZtY5MhwxgLtRxhg0tTiY07puJp/fY9nJX1nO/RRufgPhEtx3ECvb2jKSPVXQzDyHJeu+3OJb0vdppAACouSqMgAOkKklDPNR8RxOk6I9+Z6ftT2q91ROys64E3PtN1Y7xljPWOBYeoiFzy42Vz65p0aFgulpiGYxwINCR63QCG3JdfbzKGoRRViPgPP6RocQWzE/ZLkqClIRNIWCmjvHA/v0RNbZztzVB51nXKjE9T+kNFrkqrzDWiD1a6xUvOaqoBQeOUZ93WF7UTKVW79cxyGpJOXKOS2fiWS6XOuvD9KqSFjoSY8Hla3uGbwM9WmqAoJwqB48+egi/LV1tC4SMAU40AOI13rpkesB9tvtbrAkgH7ssCx1xt7dN6Vy6RR4c4lmNbDjZ6TUZVJqe9VSMwMq0OZprFBfQL3NLvptyH5UTHay2MGvr816NezSaMzCppoGPzGnlAp/i8lHMyXIRZgPrUJNOWZ+OsZt93sUUopAcnKozz+kDc+bOMuYUBd5WbUFaitNt+kSNMk57Ud3y+9ruEQ8MRG42T9l6pdzS7YnazJEuayH28x0ybLXwijb+IHs80q8oqeTZjpQjKG+jku0hsQZCwrhYEVOZ38PjEHEloBLyW7qn1Wpmvv5GCfiNt4Nkct+vr73SW12jhu37BENw3h2kl57U7tQKZAHlQb7+6Bi3cUh54lV7xNFWtNTufrE963+JdllohCooCj5VPWuZjlwcB2GbW0u01zTvMZmFVJGi4VG21TrGiJspDCcAfMoC7QHPrfbwViZef2Vle0EFG0oGIqdBiIpSJZF6faXNCF57Cg5DwjO4l4kxD7OqIZaigoNQAAAQcjkNIyrFYZk5S0gmXgIxGmJc9gta88gdIU/Q7ut+AG6/e6OBjwC+SrPNF94XiCoEsF8iSTsK0ofhHLK5mDETnShqCKbaVzpA/YXmWcszTUJGi0bPxBiadfDamgY6jl4Qxs8l6yb8Lx4JcsEZGloHnzUPGPpAl2BTJlBu1cZzCpAp+XYx5dJtb2piRWh9Y7mseypYZVtl9m4WYFz7wBANPWofMeXWAG0cIT7PaKSZa4GOdXUBfzAE1w0zoIuZxDSA44PLOPfzUY4WnUs27bullgqsxY5YQKnwpSDOz8OCWtWYg8ssvGNu4+HJFmxOpUzX9d9+VByHzixNsSv8A6nwr9YXLxD+Ts+iYI2XthZFgOdN4NruSgEBEm7Jsqd3mV1OYZRTU6FdoP7IuQjscHJ2jdSj4hgYaCtoYB/TRc3aWJLSo79nYVP5HIU+44T5GDcRBfdgE+x2iUdHlsvvBHzi0iwkRPLHhwXznZ7SCAYlE/eMy7j3RWLSvE67+pWjM5wohrCjV7UiLhXhUWZBNnCs5tB+EH69Y2p0wmKFg4gW0/lcaqT/684tTWMUCqwmQ6NA7PZJmoI2uHbnV1Non5SVOQ3mMPZH5eZ8udKVx3N9om0Jwy0701uS8h+Y6DzO0at83n2hCIMMpBhRRoAIXLJoHikcVOW/xs35+A/tMvS9WntU5KMlUaADYCKiiOKIdSOcSSbK5waAKXQYkpGhKsrdkplIHY6mor8YiWx2wuqGVhBObGhAA1JIiJ/FEGmsJHVUNhsWXAeq1+F7WksTFIzamf884ZfcuXKZpz1wgVK/L4xNMtMqzSzmTQ1qCO83Xp0jHa5Zt4zibQJkmQuq5qXyFBRh3QOeu3UMEoe4AZPLwwdyp5A8NIZup+D+LbNb5ryhLEsy0xMad05gUxkZa6b58ov3txKlm7soDx1r5wC8a8RpIBs0hRLkrnhljCCTuQNT1OZ3jH4bu6ba0MztWlSpVcTZsSWocASoBIOZzAFeoEKk1Sj+I1/66+XRCx/ZH+YXXLZGk+/xMbC6rjbLFhBJGwxUrEE65An3isFC94lvlTrFy575RqyJLLLZF7xwULADvP6x91TrlFS97LKtGGUs4qSfvCaZgDUdekRNaxh0vNk9T9vzsrnufIwu4ceX7WRZrNIt8yaJJImKtKuKhcyS6nSuQFSQczSNi6LJKsMx5yhq4KHP1jiBFBkK5Uqa+sYn4WuSRY1mmW5YtriPLSuWcY1mv1ZlrMuYQUdWyBI9XMCnlpz8IcHFoaYvh6pLg2nCY98j35LLm3pbrXaJhs2J0XPukUUHSrsQor1Oe0GN3AT7Me1RTNX16nmBniDU8xyMDPGPEAsFm+zWcCWWYs5BNSTrUk1J28Ao2jN4DtNpmWefNdsMjIKzk0ZxXJQASaAZnIQUkWuPWwcvLP6UvCzCN+l5odelKe+brMxTJZiiY6q4qRStQDlr0gjvaexSy2WzUSUyajQUqWZqdMzuTANe14PMQylfOu1RWm3v+US3XxHOlyMGeJNBzXl+0C2N5bT/l8v6XXMjHN7SHNXXnSILTdUuzzADMM0mozAGuQIGInfnBY0qXZLHRwqFu9hUAGtNS1M9vlHltpJNpkzWIJfC3QEkHzyjY4qvN7U2FFYgDOgO2RP8AOce0tBre/kP7Ujn8S+Ozgq0l8pMqH7617ueY6g68v5pziG8pclFYIpDAgMwLd4UyxaVIqdtOkDFqeYAAQFIGXPIjM9chGlKvvGJSzMMyXhEtpbCoK6ZjnXOozBz1g2QhmeXRemkcWhp+LqMLV4Y4kkEesyOD3eR13rr06wb5Tl+8SoO436+MefTeAERhNszhlBqJb5keBORHiQfGNi5ON+zYy56EYdO7TPP2aZb++FHsw7u5bz/YVGhzmg33lJflzT5SY5blpYrVTQOKb09oU/4gfuy//vQpc6ZfTOPSLNbRa5HbAYVqRUrQ1BpoQNIDrx4eDNi0wkhSKDfTCIWYmX3mnTyPPzI801k5ArF81q2a29qyleVfPeCGVfdCqEZwP3Bd0ySgd5b0BObArqQAaHMgiucXJij7TKHN6e+tflFXBOdA/Te5/wBKTig2TI5BGKaRYlnut4GIKw60TQkmYx2Ux9MVyF8wE0mTQNBMYeWIxMIr2WZiLN+Ik+8kxbQRPS7qkpChhfpCjyK1XslrSdmhwTBnhrn4g7wRXXxN7E/I6B9v93LxiO/OBhOrNkES5utNFP8A+T10gaS2kMZNpUpNXKp/+h9RlB0W5UGmXhX2NvoV7hbKWeQsiWQSe9NYZ4mOwO6jQRkKsAdzcRTLKQj1eVy3HVT9NIPLFaknIHlMGU/A8iNj0iSbUXWUsHUSTuU8CJKUEJUjWuuzqs0LMGJqHu7Dr1MSvkaytR3wEwAnZZ12WebMfJjLlrmX2HQcyYILPeQw4akgZksczE1q7LF6zV2Vs1Hl+8Vf8HWcuEEljqytQeNDlSOcWu7QuZXPAN2ffgn6gWgOWS96pNtCLh7qZimmMEYajfPPxAi3xDxY1mUYVGKhqSa06Ze7yi7Y7js1nIRazphOrEZUzrQZCmu8CPHNlVkZUfM5nPKvQchzgNb4zerc5r7D80cI+zElhg5Y/soaPFFlnTlM2WA6muL2SRpVcx8I2L24mkyrMwL951OFVoq99iDVQvIKajz6aFw8OWSxWZZplLMtExcncYiCajuKahRXcZmmsBPEUqU7q02WuPMDBVcVa5sNK13GfOKwGNkDWk/fdSOD5oe/v1Vbh68nFoSYmZU1bQqAag1JypQmPU7p4jWfRUSWdc8K+JOmWv8AzAfw1daiyO7qktGaiAEgtQGuInrQDzjS4TnyJEx0xgs/qU2qKUqQNPDeNkoOsYS4HUTGaU3FN6JZ5UxlADa5VzJ7tKDLflAjwBdsq3Wpi5KypFJjUYhmapwiooQMiTTPICudY1eJ7q7fGjE4TShAzqDGjwlw+tks00Yg8wgYsSlVC54a0NWmE1OtABCYJWsiORq5XtSfxUQ1tcRd9NyVtX1eEqQCyItQKZ4TVWDDCSczQZ761O0ecTuMCqfZlRVlAllC1AXGSWFK0oTn02ghvnhe2Wii/dIjGpZ5hxKqgLUqFJocqCtSQeRIil+iWYhXDaJLjcsHUg/00ao03G+UNaWsFPOa2/J/ajjhEriTtaFbtn45yq5whjkTlHs132CQknC6LMRgPWAbaleh6x5tYOAZsq1dtapazJUskqqsGQgA0Jpn61DRgMhnBbJ4hVaZ1lvp02+lICaVrXiunoujHF3NLNgVi39csqS4dGYJiIo3fC1rQAnMAbVO0Z029+wGKS3rVXXw3/nxgivRBQg95G18DAfwzchnW5pAViZfeLH1aGlD01r5HcQEJDgQ/kmSF9AsPzVa9LydGUzZTKXBIxA5jciI7mfG+SscIxEqpIA5sQMvE5QeXlwlJnT0Vi8yYxEvGzGignM4V5ZnOCizTrPZkFnRAJSZUyqxpQs5A7zHcmPGdjWV6eH52W6TqurO6GLslO4ASpFQK0NBXmdhnWN+87mkgqJ/32A5d2mfLUkrzG8XJFsKA9iqiVUthAAA8vpGBbb69Zmz5AdIk0trU0m/Ll+bRanOdXJbN536vZkAgk+AzFAMvICgjPuu9yg7tKnff36wMKZtoainCK5ZV6cxGrM4GvANK7FpJXMzCSQaZZKrAZ7a6keMMb2kh7pyPNE+OOMU5ELXmZlVJyOvlQ/SGSaG1yxWuEFvhT5mMORYZlSs0EEeR8xT+bRYuCfW0PTRAF+p+kUcMXvlGvr9kiZjWMOko/V4xfSRev2e7JxrQupUeLd0fExrWBCfE/KPLfTrf4aZKsinTvN5ZD41/tj6QnC5kbdTwF5xY5IwjPSLBb3RVU7VixLl5frC11AVKGjsdxfykKPIkdG0YQfnFzjq5kNjs8oqBNC9oWoMQMzOleVKCnSKN32ftbRJlbPMUHwqK/CsbvF07tLQ/IGg8soZK6mpfHO+FnqvH5omSMpq4pZPrDb9D0i3dt4PIbtZD1B1Gx/KywYtYQxIIBGhBFQRyIjBvfgl5ZM2xmv4pJ1/211H5TnyiYSC9LlBp5hGXDnFEq0UI7s1czLJ5bqfaFf3jUuu8wsx3oWcZHOgwnl1jxmz2kFqrWXMU6Zggjlv5QUWHiqYxCkDtGouKoUNyrXIH4eEQcXw0moSx5rl08VVA9pBY7mvS7RfUoCrkSyaZtTL4xq3VNRZMyYuY565U/nvEA938Cz7XQ2icstPaVBiYDlU90H3waTLtkyLN2Nn9UDOtak8yTmTTeJIwSO0xsa9+aZMGt7oJvmh2VelZrHPvHCB4n6mkYXFd9hGZZdB1HeIBHU9f3jXs1wzJgZlFADUGtDka1BzoetIGOMbtdHoCqVAJqRXn7BND0NIm4RpGXDfnXvdZx+aEbscxdf7VC5b+die2nHAlcOxOYyGXKuvh0i3ed2CZQuwUDvDdgDoOWdflGBwzdReaMS4hmWoculTtX6iNW8r0XG8v1SpGVdBTIczHQexrZMbpDTKYe51orNt97zLPSUe9KP+W1NNMiByO45xWstsaZMDA0pv9YdY7otFtmkJRZUrIu1aVOempJyyi/YeCrW9qEqVMBoKs2A0QHeZQ5b03OkOpgbmrSoy0SWd0UWOczCjuBUZEUr/ACtI3LtZjOlCWBV88WE0GDJmbY4RWnPLesMu7gNJCATX+0zmAGEkhAa17qIfD1mO+Qzgns0gSVC0TE3rFAKKNcIp1958BHMJp3d8Pny91hdCXS9lKhxTfUmx2Y1JbMYic2dzkAOtNAKACugEeet6QT2yIFP3nUGniNKRpcbj7RP7FTQS+8zUrQvUKoFRVsIJ8D1AONZOCZdmrOmOzOdC1K/2jTzrHmtjcS+b4ugv0/taxmloawYW61+MrUbI66/pD7TJLITgKVzxFCASeeVKnLPWMSyXjNlTUnSwzKrUIFK4WFGFTkO78aQV8N8RfaZjSfaWrmuwApU9K603aMEJbnKF84DtLM1usW5bWzyjLm0qrlFNRXStCOnPwgu4Ws3ZyJrMKEnCD4UJz5er8Yw+IVLA9iqtMTNS2Vea10zFaVyrTTWL9321/wDD5KuCsxgzMtKYcTEhSNiBGEgsMvMY/C0ucXaKwcoOtHGrS5ruq1YOQFNcgCRnTpGnL4ikP3sWFzojDOp2AFanwgZtU7uWiY4BCT/u2AzKu9MJG9NeeUHXo9kyUkm04QzsSsttSoXI4dwSagnkAOcefDE1oLhXj6K4voW3fos+Xe80AhAwDVBxqU6ZBgD8Iwb2aZQEn2qAbUoT9B7oKL3vRnmEqhmOToPhmSB74w7Vwjb7SVZuwlha0UzDXOmZKggn94zh2g52HihL6NmgtXhPipJJwzVppRtQPqI9IlXorSu0lkMp3BB06gx41beG7ZJBwylmgDMy3BPkjAMT4CC3gi57TIlNMnVlLMz7N8mORocGqnxoabHZzHGMFzTjwo0p542O7wOenVb95zO3BUGjUNDrSg1pUVHSufTUD/CV2zLOSs8guTiLDRqnUZDLam1KRrlgKuvXXrEFxzTa5/Zg92Xm7fhHKvXl06Q3h5iJG6xZPRTOYdDq2CJ515LZ7O9ocgBQcNfiY+aL1vhrVaZs9vbOQ5AaD3fMwdembjcTXFjkHuJ69PgPPXw8Y86s6gCO842p4W1lWpOWe8T9pFcTIlDiBVQKnDmOQ0TBzjsZaYvVeDZI+3SR+HG3ulv9Y7eec1/Ew/g0gW6VnrjHvlvD70lUmt4wybkp+N/+w8vyVT7HKsQqSpyi6FyhjSoic3UkA0sPijh2VaF7SmCaPbUa/wBQ9oddYBJweWcE0eDbHz3j1OYlRSMmfdStVXUMrag/MHY9RBB7mHqF6g7zTvRdfs+ZNFkZh2KS3mBh6woVABatCO9QbjSPQr3CybMZqKZlKljWrFdwOWW3SPI5d12i7J32mzVmyqETE9rA1MQy8AcQ0IFRB9wdxvZ7V9yswVfFhRqK9QpbDh3yBzBIiHiIgJdTW91w3HI+I5KiN50UTsduoWhL4jTsfuwCrDTMHY0KnMGlco8lv63mZPmsSc86noT8f0j0S23GJ2OXLYy5ijFLI3GpBG5HvpAdddwG0TZki0HDNQ1LKvrJWhOEEAmpHL1s4Rw8rnZcbHL7fRBxHDNd32mq3v7rJufiUyZToq4mfQUqaitKe/aLVg4LtclmtE0o+OpOZqDTkR5eUbtxXPKs1qemF8Ms4WY0I7wHdA1JXWmwPnoXvewmIHyocjTSq5GBm4ksdUY3VcELOIjHRYnC95zZzNZE7pmTBhz9mjY2PPCorHoNtMqxyjLljDux3J0xMfabr8oE/RQF7W2TgMQGGUjUqakl2VT4BK/7YvcR2jHNCnc1I8NvlE/GnWRGPX5beqVw0DWPc73hXLpt7pLM2YAJkzQVqUTkTpiOpp4Z6l5vuiE8qwO3tfqqaE0GlT+sS8J2oWiVaZozVGWWvU0Lsf8A0p5x5kZDdTRgJ7gN3K3dNkLzMb5YmxU930AHkIG+I75rPmB64VYheVB+8EVltJx4P5pGdediQsyMMStr+tdj1jzHBrgHDdMbeXeCzbimTJocSQCBrWtDtTpTnBbwlw2bHKmzJrBp8/LI1CSxmFB/Ex7x8F6wE8NWGa9pNhUsJTEuzpQNhIw5nah3505x6+12BaBQAqAKBXQKKAeQAEWmJ5sN2P2XPcYw8kDKF7YoRXmNkqitBqeQHMk5ecal23fWyCY+pq1BzOdB7qCM7iU427NaYVPfoRrkQvkCD5iNW5bVikBMqpkfoadR9YhDRGS05VJJcwOC82vc4gsoAKXYzXNMlGYUU3NS3ui5Y7wn2aTgk4WTPD2grSpJNCCNSSfONW++EmNoE5D3Tqp08QfofftGjLuolfUGmpb96Qx0wADavwTxpObQvdfELI1JiBSfaBr78soLbJNMyhqaGB22cNMGLJQpXMe0p5U3EWbFLUaYq9BSAfoI/C1wvIRTe3Flmu6UXYF2FKhKM2eVSSRhHxijYuM7NbExpOUGmaOwVl8VY/EVHWBDi2UpklTUYiB8QT8Io3Fw4ZpVJcsszHuqBr16Ac4qZHHNHRHPAClc0sN35oitVsmT3EiynG8w4QVIK9TXkBmToIt8XcQSblsIskhg89/Xbdm3J/KOXlvFi973kXJZ2owe1OuFmHsj/wAacgDqdzmdgPDLyvKZaZzTZpqzfAchHT4XhWwDG6nmnMuOX38VCGZ2LsSWYkkncmLAiNFiVRFaBoTliRYaIcIxNCfWOQ4AwoxEvSLBbuwtUiZskxS39Ne9/wDyTBxxTYcM4kaN/wA/WPP5sqtab6x6Ld0/7XYFOsyR3H5nCMm81z8a8oe8WEXHMNNk6YKxikcwxNghuCJKUVquZMRzJe8XwkOEisEQSKCEGiqd3viFRAbx1IkWKfItMpaWkTFmBB6rYTWrAaVOWWufjBlf18JYpPaPQscpabsfoBudupoCCcDWCZeN6LOnnEsoifM5UQjAgHLGVFOQaMHdb3vVbVm169eOCSFYLSYSrZ+stMwvQ7HnnATxtMZWNpsvrEEZitRqV8aj4RuX9b8UxjXSMThq81mLMkzlqpY5Hkcx4H9I+ZbIXSHA0g49+PNdRkQ7PUc9fVeYz73mT8NdSQNtz740bzsxlywuIg+0Ae7WCu8fR0gasghlrUKxwsvg2hHjTzjL4t4anCymYCv3eq5A0rnQgkGkdXtWW1owpOx05YcI89FtnWRdinedMmTCTzUiUKf2fOMO9pbvawtcJfKvIZknPkB8oKbgsQs922VMeMLL9Y5VLsZlMtgWoOgEYV7JWajjUAj3sn7xDO/VLZOBkeVBUwDTat3tdMufLEnBWXQADfKmdedc6wzhK5Zdnl2myoe9UT6E1NCBLIr0ouX5o3VJoktR32HeIzwiMduFhImdtKtDiYDWrgMT4kUrXeooYMjS0knu8/fgsaQ/unfkhu0WsyrWASFGtSadIszr6s6TSlorLZzRH1SulCdVPjl1jdvSzWW1YWtAMqYNJkvNa7EqffQ++OXdYbusZafOtBnuM0ZkAKbdxanvHTFrsKZ1W3s3AOsH6IXmbVQGFv8AD9yJIk5KO0fN23OZoCdaAZU8TvGZxlxgLHJKphe0OvcQ6DUh35LUZfiOWlSBi9/TBMesuzWfsVzpMfvtTngpQHxxQENLn2hyVV5jsalzU1JyLM5+UdFoptOIArKjkDw+g02UQ8CWOZ2bT3Zmec2IliTUk5lhoTWvvivfPpEeWxNmQh5bkMzAYHVSagDU1IrUUIprBBa562Kxju5ogVRX1mPXbn0oY88nKqpRqVI3POEw1O4vcLF4VE7jEA0br0Z/SEVsUu0zEC9roi1O5GRNOVYmmXo82zS7RLbuMKlaU6GvUEEU6QGXrKZ7PZZUtaiWuZOgyFPE6wf3Zc7WexS5cw1emJ9qFiWK0/LXD5GJ5WMAsb2efJUDugWsGZeE4vjRigC00GeZNSDkYbbeJ58tdJZY5LRMz8afCGz7aEXTETkqjU9P3jZ4f4NaZ/3NqIly+fTkgOv9WnjpDIYzIcDCGV4busXh7he0W6aGmMW3JbJVHyUeHxgk4k4us10yWlyCGnEUZ9z0HJYyOMvSdLkSzZ7GAqjInmebHc9I8dtlsec5ZySTzjsxxBnn72UT3E7/AC/tS3re0y1TTMmEknTpEKiOKsPEOQhPWJBDFESKIxNCeoiRRDFiVTGJgTvP+e6OQ6FGI6Xo0h615CL3DHERsloxmplP3ZgHLZvFTn4YhvGdkFpXPeISakqNszFS6DmhzS12xXpV+3YFpNl0aW+YIzGeevI6iMmKPCHF4s//AG9o70hsgTngr/8AFfdrpoS3jcuHvyzjlnMEZ0r9OsJcylwpY3Qu0u25HqslFhXre0qySTOnGijJQNWY6KBz+WZ2iS1WhJEtps1gqIKk/IAbknICPIeIL2e3zu1eqykr2a1yVdySMsRyJPQDQCBpBuq98349qdp87wVc6KNlXz95JMGfo6Z7PInlwA84q1Nwqg0U+ZY0jJ4I4Y+1zkmMCslM0B3Fadqep0Uee0G19WULPYKAFwqFA2CqB9Ig4yQtZjbZPiaCaVCcxmEjpUxlrK7NsQr1AjYuKzMZk5mHdChQepOL5L8YhtcrWOHdLqDB0qrI4plscAmAP+A5H3HXyrFG+0n2qQRLOFCwq5rh7prQczUDSFcPB0u1Wl2mS6ypdCznTSolg/iPwGfKpXf1qU0RAFRaKAAAABkAAMqCGvDIy1zTnoUpry4lteqdclmdLrs0p2xMgYV6do+H3Cg8BFKfNwFWOYWre6Na0zlEtEU1CqBnATxHebTJ3YShUKB2jcidF91DlzHWMI7V+rysrY8Y5ZRlcvGFnmLSXiV/9TGCDXx08ofb3DkspDDoawE3Vc8pR2jOanU4iuXKgPzi2tpscoZzFQk6kkV841/eOkW4dKRdm0ZGFbW75lrmNLlTETDSuPF3s8x3c9Oo11Ebb+jSxqoPZjHqWVpgz8Gdj8TGD/jqShilZnfYZxKfSAWBokzIZ5VHvH6R5pGiqI8jS17JSQW7LZsvCNml1pLqebEmnhyivbrdJsw7xUbKopU9AIHrbxFbZ8oNJQojZ4jQGmYqK6DrlHLqMiegl2pTjGYYkhq7kMI0waqJ9UkSAEhx9AoL7VrdkThQaKPnWIrg4NlynqKzZhG+eEc9KDx15QS2bhyyJmHmsORf9AD8Y1rEwb7uzSSeZUVz5s5y82MaXvoxsPojc6M0a2UN2XOss9rNILD1FGg/MeZ5bb+DrxafaKpZ0Mx2y5KtfaZjkABXx0GsXLTZ5FnGK1zgTr2aH/2f9PfAdxH6V+4ZVlUS5Y5ZDx6mLYOCfvJjw5/pSvl1G25+y3JVgsd1r2lpmLabRy/01PIDf+ZR5/xp6TJ1qYjEVXZRr+wgTvO/XmsSWLHmfoIzwm5jqtYGigKCnLs3ueq65LGph4EICHAQawBICHAR0CHYY8jAXRD1jgESKIxMATkEPEMAiQCBTAu5fysKHA/yghR5GjyfMqcI13h0qVSOykGsPI/bL4xSr0xpIJgi4Y4hmWXu1xScyysaBVGZYE6ACp5Rj2eUScIBJO3jA5xLfgmf9vJNUB+9caOR7IP/AI1PvIrsI8TQU3FSMazS4Xew/KfxjxSbytNEUpZ0b7tdKkauwpqdht5mM6w2MWqetnT1MXeGLNzXJAcu6NWOmR0pFG8baJCYF9dhmRsP1MbHCthWXLJmygXb1SKhkGuXU5V8Kc4VRK5Ucbn/AAhet3fdq2eWJaU/MeZpTLkBoBsPOKPEVnZpeJMmGXjGRcvEqKQsyY1OpqfedffBlY+zmpRJiODs2RzhU0QljLKWAuheCQgm7EmMhL91jkQDStDkSNNz/DF6zXETTtHCrWppmT4beZ90Xb24WtKHFIRnHLEre4ggxkmwWwj7xGlr1R/ov1j5w8K5jjqYb+i6onD291wA+q0rdeEtJfZyhhReXxJ5k7mBq0ziQaZdTt1HWNZZEtVoxYnmVoP7TWMm12QlqyyoOxKZjwqafCD/AMRxOt1WsbM1o0i1lXhaJ8pSFceYGVeX/EEr3SFscqYp9dFYndiyg1PWsYy8Ll/Xdn3zP6Qa8Nuv2f7LOUsFFJZz9XZa8xnTpTlDZoDoxilgnoheVW61sAFT1jXy60iGx8MTZ3eo8zYnM0rtXQR69Y+DJfaYuxDGlKtLJ/Y+MbCXGVwgKqquZxFVqTuQDHoeIlLf4ozfUoZezvvOwgvgPgBLMDa56qXIpKRhXDqC5BFK5ADkCdzlPfExSGoFoa90ClPCnygpvLsyKTLSiDkoqfDYQN2i+LskVrint+dsv7VoIOXhOImfbqHmfwLS4pY27WfIKlLvPt7PLSUMTYaYVUk93LDQCooRSnSHTfRdMmIrTJokEZ1Y01GhXX5aRUtfpaEtSllkpKX8ihR45CAq+ePZ80nHNp0BzitnAtabLifLCkjjLCXffkvRUlXfYF++nPa3GzUVP7FzPmTGDfvpZmMuCQolSxoAAoHkI8xtF8knIEnm36RSmOzesa/zlFzWBvwilpc3nla16cRtMJLMXPwjJmTGc94+X7QlSHAQeyEku3XFSHgQgIcBHloC4BD1EdAjoEYjpKkOAjoEOCx5GAkoh6x2kOAjEwBdpDwI4BDwIxMASp0hR3DCjEVL0DIaafMx1B+0Nbl+0Vr6vgWZMKf57+r+QH2v6jty1ipUyytibqKrcR3wZamzyj94wpNYeyDrLB5n2j5c4GmmLITEcyfVHWJVYIpdvE8zFC7rI1sn1aoljWmw/COphZNlcXvzvs7lWbiu5pj9tNzFarU6nn4CnvHSCtBl7obMkhSABQYaKBTLb3UhzNT6fAfpBgUuxHGI20FWnEVisHdKlHZT0J58tItTFoeuwhlooC1PVGQPPmc/5SNK09Cp7HxpbZWk0mnONKV6YrWmTCsDxTXnpt518vnFKfLECVM+Fh/4hHaenJ/bQeY/URIPTep/0k9yx5nOkcxlFOZI6QJUzomDkvWD6beUtB/bFWf6bZp0wjzAjyx7MKaRE1nFTGWUBY3/AKr0K2el+0N/qKP936Rh2z0hzn1nHyBgWMkQ0yo9ZWbbALStPErNqXbxNIovernQAfGIikcwxi8XOPNNec7asfl8oYJUTBYVI8g0pmGO4YfSO4Y8iATMMOAh2GO0jyKk0CHgQgIcBGLQFwCH0hYYeBHkYC4Fh6rHQIcojEYCSrDqR0CHARiYAkBDqQo7hjyNKkKH4YUYtRheF5CzSu1YYmbKWuxPM9By3pAhImNMZpkwkse8THYUOdvS53EvL5XXywFSnM1pmrLTStBX4kwdWGwrZ5QRaimp3J3J+EKFGt6q/g2AMLuaid9D4gfX50jmIinM/KOwoNVqAeseQH6xDOFRWmWvy/eOQoxAlM5ctuVf3iB1Hu1+fzhQo8hKrzZUUjL1/mn8+EKFAFJcFEZVBELS45CjEghRskMKQoUYgpNwQ3BChR5DSWGOYY7CjF5dCx0LChR5aFwLDgsKFHkQCcFhwT3R2FGIgu4IcBChRiMBPAhwEKFHkYTkpUV03prDlH6QoUYiCcoh9IUKNRKQJChQoxEv/9k="/>
          <p:cNvSpPr>
            <a:spLocks noChangeAspect="1" noChangeArrowheads="1"/>
          </p:cNvSpPr>
          <p:nvPr/>
        </p:nvSpPr>
        <p:spPr bwMode="auto">
          <a:xfrm>
            <a:off x="1173346" y="6206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3078" name="Picture 6" descr="http://farm6.static.flickr.com/5091/5543413007_c952bb2e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05" y="645856"/>
            <a:ext cx="222205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content.everydayhealth.com/wte3.0/gcms/finger-foods-pas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31" y="2276872"/>
            <a:ext cx="2462550" cy="328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494" y="5805264"/>
            <a:ext cx="19446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5596" y="2564904"/>
            <a:ext cx="2222054" cy="230832"/>
          </a:xfrm>
          <a:prstGeom prst="rect">
            <a:avLst/>
          </a:prstGeom>
          <a:noFill/>
        </p:spPr>
        <p:txBody>
          <a:bodyPr wrap="square" rtlCol="0">
            <a:spAutoFit/>
          </a:bodyPr>
          <a:lstStyle/>
          <a:p>
            <a:r>
              <a:rPr lang="en-AU" sz="900" dirty="0" smtClean="0"/>
              <a:t>Image courtesy of Home made baby food</a:t>
            </a:r>
            <a:endParaRPr lang="en-AU" sz="900" dirty="0"/>
          </a:p>
        </p:txBody>
      </p:sp>
    </p:spTree>
    <p:extLst>
      <p:ext uri="{BB962C8B-B14F-4D97-AF65-F5344CB8AC3E}">
        <p14:creationId xmlns:p14="http://schemas.microsoft.com/office/powerpoint/2010/main" val="369844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74376"/>
            <a:ext cx="7920880" cy="7602081"/>
          </a:xfrm>
          <a:prstGeom prst="rect">
            <a:avLst/>
          </a:prstGeom>
          <a:noFill/>
        </p:spPr>
        <p:txBody>
          <a:bodyPr wrap="square" rtlCol="0">
            <a:spAutoFit/>
          </a:bodyPr>
          <a:lstStyle/>
          <a:p>
            <a:pPr algn="ctr"/>
            <a:r>
              <a:rPr lang="en-AU" b="1" dirty="0" smtClean="0"/>
              <a:t>RECIPE </a:t>
            </a:r>
          </a:p>
          <a:p>
            <a:pPr algn="ctr"/>
            <a:r>
              <a:rPr lang="en-AU" sz="1100" dirty="0" smtClean="0"/>
              <a:t>suitable 9mths onwards</a:t>
            </a:r>
          </a:p>
          <a:p>
            <a:endParaRPr lang="en-AU" dirty="0" smtClean="0"/>
          </a:p>
          <a:p>
            <a:r>
              <a:rPr lang="en-AU" sz="2400" b="1" dirty="0" smtClean="0">
                <a:latin typeface="Freestyle Script" pitchFamily="66" charset="0"/>
              </a:rPr>
              <a:t>Classic Mashed Potato</a:t>
            </a:r>
          </a:p>
          <a:p>
            <a:endParaRPr lang="en-AU" dirty="0"/>
          </a:p>
          <a:p>
            <a:r>
              <a:rPr lang="en-AU" sz="1600" b="1" dirty="0" smtClean="0"/>
              <a:t>Ingredience</a:t>
            </a:r>
          </a:p>
          <a:p>
            <a:r>
              <a:rPr lang="en-AU" sz="1600" dirty="0" smtClean="0"/>
              <a:t>800g </a:t>
            </a:r>
            <a:r>
              <a:rPr lang="en-AU" sz="1600" dirty="0"/>
              <a:t>Sebago or </a:t>
            </a:r>
            <a:r>
              <a:rPr lang="en-AU" sz="1600" dirty="0"/>
              <a:t>Coliban</a:t>
            </a:r>
            <a:r>
              <a:rPr lang="en-AU" sz="1600" dirty="0"/>
              <a:t> potatoes </a:t>
            </a:r>
          </a:p>
          <a:p>
            <a:r>
              <a:rPr lang="en-AU" sz="1600" dirty="0"/>
              <a:t>40g butter, chopped </a:t>
            </a:r>
          </a:p>
          <a:p>
            <a:r>
              <a:rPr lang="en-AU" sz="1600" dirty="0"/>
              <a:t>1/3 cup </a:t>
            </a:r>
            <a:r>
              <a:rPr lang="en-AU" sz="1600" dirty="0" smtClean="0"/>
              <a:t>hot </a:t>
            </a:r>
            <a:r>
              <a:rPr lang="en-AU" sz="1600" dirty="0" smtClean="0"/>
              <a:t>breastmilk </a:t>
            </a:r>
            <a:endParaRPr lang="en-AU" sz="1600" dirty="0" smtClean="0"/>
          </a:p>
          <a:p>
            <a:r>
              <a:rPr lang="en-AU" sz="1600" dirty="0" smtClean="0"/>
              <a:t>extra </a:t>
            </a:r>
            <a:r>
              <a:rPr lang="en-AU" sz="1600" dirty="0"/>
              <a:t>butter, to serve</a:t>
            </a:r>
          </a:p>
          <a:p>
            <a:endParaRPr lang="en-AU" sz="1600" dirty="0"/>
          </a:p>
          <a:p>
            <a:endParaRPr lang="en-AU" sz="1600" b="1" dirty="0" smtClean="0"/>
          </a:p>
          <a:p>
            <a:endParaRPr lang="en-AU" sz="1600" b="1" dirty="0"/>
          </a:p>
          <a:p>
            <a:endParaRPr lang="en-AU" sz="1600" b="1" dirty="0" smtClean="0"/>
          </a:p>
          <a:p>
            <a:r>
              <a:rPr lang="en-AU" sz="1600" b="1" dirty="0" smtClean="0"/>
              <a:t>Method</a:t>
            </a:r>
          </a:p>
          <a:p>
            <a:r>
              <a:rPr lang="en-AU" dirty="0"/>
              <a:t>Peel potatoes and cut into large chunks. Cook in a large saucepan of boiling salted water for 20 minutes or until very tender but not falling apart. </a:t>
            </a:r>
          </a:p>
          <a:p>
            <a:endParaRPr lang="en-AU" dirty="0"/>
          </a:p>
          <a:p>
            <a:r>
              <a:rPr lang="en-AU" dirty="0"/>
              <a:t>Drain potatoes well. Return to saucepan over low heat. Shake pan gently until any remaining water evaporates. Using a potato masher, roughly mash potatoes. </a:t>
            </a:r>
          </a:p>
          <a:p>
            <a:endParaRPr lang="en-AU" dirty="0"/>
          </a:p>
          <a:p>
            <a:pPr marL="82296" lvl="0">
              <a:spcBef>
                <a:spcPts val="600"/>
              </a:spcBef>
              <a:buClr>
                <a:srgbClr val="3891A7"/>
              </a:buClr>
              <a:buSzPct val="80000"/>
            </a:pPr>
            <a:r>
              <a:rPr lang="en-AU" dirty="0"/>
              <a:t>Add butter and hot milk to potatoes. Beat with a wooden spoon until fluffy. Season with salt and pepper. Serve topped with extra butter and salt and </a:t>
            </a:r>
            <a:r>
              <a:rPr lang="en-AU" dirty="0" smtClean="0"/>
              <a:t>pepper</a:t>
            </a:r>
            <a:r>
              <a:rPr lang="en-AU" sz="1100" dirty="0" smtClean="0">
                <a:solidFill>
                  <a:prstClr val="black"/>
                </a:solidFill>
              </a:rPr>
              <a:t>(TASTE,2012</a:t>
            </a:r>
            <a:r>
              <a:rPr lang="en-AU" sz="1100" dirty="0">
                <a:solidFill>
                  <a:prstClr val="black"/>
                </a:solidFill>
              </a:rPr>
              <a:t>)</a:t>
            </a:r>
          </a:p>
          <a:p>
            <a:endParaRPr lang="en-AU" dirty="0"/>
          </a:p>
          <a:p>
            <a:endParaRPr lang="en-AU" dirty="0" smtClean="0"/>
          </a:p>
          <a:p>
            <a:endParaRPr lang="en-AU" dirty="0"/>
          </a:p>
          <a:p>
            <a:endParaRPr lang="en-AU" dirty="0" smtClean="0"/>
          </a:p>
          <a:p>
            <a:endParaRPr lang="en-AU"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692696"/>
            <a:ext cx="3467100" cy="2305050"/>
          </a:xfrm>
          <a:prstGeom prst="rect">
            <a:avLst/>
          </a:prstGeom>
        </p:spPr>
      </p:pic>
      <p:sp>
        <p:nvSpPr>
          <p:cNvPr id="5" name="Slide Number Placeholder 4"/>
          <p:cNvSpPr>
            <a:spLocks noGrp="1"/>
          </p:cNvSpPr>
          <p:nvPr>
            <p:ph type="sldNum" sz="quarter" idx="12"/>
          </p:nvPr>
        </p:nvSpPr>
        <p:spPr/>
        <p:txBody>
          <a:bodyPr/>
          <a:lstStyle/>
          <a:p>
            <a:fld id="{DB8BC020-BFC7-4F1C-8D1B-298917FC7B3A}" type="slidenum">
              <a:rPr lang="en-AU" smtClean="0"/>
              <a:t>23</a:t>
            </a:fld>
            <a:endParaRPr lang="en-AU" dirty="0"/>
          </a:p>
        </p:txBody>
      </p:sp>
      <p:sp>
        <p:nvSpPr>
          <p:cNvPr id="6" name="AutoShape 2" descr="data:image/jpeg;base64,/9j/4AAQSkZJRgABAQAAAQABAAD/2wCEAAkGBhQQERQSEBQUEhAUFBQVFBQUFA8UFBUUFBAVFBQQFBQXHCYeFxkkGRQUHy8gIycpLCwsFR4xNTAqNSYrLCkBCQoKDgwOGg8PGiwcHxwpLCwpKSksKSkpKSkpKSkpKSkpKSkpKSkpLCkpKSkpLCkpLCksKSkpKSkpKSkpKSksKf/AABEIALcBEwMBIgACEQEDEQH/xAAbAAACAwEBAQAAAAAAAAAAAAAEBQIDBgABB//EADkQAAEDAgQEAwYFAwQDAAAAAAEAAgMEEQUSITFBUWFxBhMiMoGRobHBFEJi0fAjUuEzcoKyFRZD/8QAGgEAAwEBAQEAAAAAAAAAAAAAAQIDBAAFBv/EACMRAAICAgIDAQADAQAAAAAAAAABAhEDIRIxE0FRBAVhgSL/2gAMAwEAAhEDEQA/AIUzEzhYptoLFFRwWUVGjIkUZENKmEkaEliXNHMWSR3K1fh/wu54DiLDqktMyz23HFbmXGSGta0WFhsjCK9j4sbk9Ac3h9rLkm57r5v4tqSJcu/XkOQWyxnHHNNmgk/JZqup2zC59vp+6pKn0a1j4rZb4Dp88hfa1vpa517kL6bDtqsb4NiDWaBamOo0AHFTsVIvkfoR8PslNay+o3/miNqJSe/2QjykcikULpY77pNiGGjW37BaB46IOohuptlaMBiMRjPEDmLqFJXC9ib8r2+Y/ZaDGMPBB0WQqKLIbtGm5HA9ly3oBrqZocNDoQRwO/JCiMh1j/qA3H6ufvI+Nkkoq4tGZhJtuOI7tO6bwYsyYAuBBH5gLEHqlGQ3qaQSx/q+fMHvv8UricWgZhtoe3Bzf2TWjqL8Q4aeofR3EHkVTVwak6ZXd9D/AHDofkUUd0M6KUPFt7i1v1Db+dV43pp15Hql9E/lvx7jYoueUD1DT6diF10dVlkkAeDpqN29OYPJDwVj4tHXcwey78zRydzCJjfnF2mz2qlzBJcCzZBu07H/AG/smFG9FXh3qYbg6OHI9f59Ef5+mvAj/HyuFh6SofTy3A0OhB/6nn0PBauOra8Bw0BGvbn3CFnNCDEa3yZC06sJIueh+RSWvpcp82PVh9ofdP8AxRhucX4k7jg61gexsFlqKucwljhY8jt2siKP/D2IXLW30BTmrprvHIrP4NEBIC3jv0W2iiBGu4CbG2mep+Sbx3JfBe6NRESNkp7KIiVTxptuTbBhEvfKRWReZURQfylyIyrlxx7+CXv4NOhSrjSpyFCGWlQU1MtHLTpdUwoCtCJ8NjdaGAgsB6JXURIijn9FkFpj4nTAqk+opTWVAa9o5prIzM/okOKMtUt/taLnvwCVujc8qa4mkwAZY+p+6bxSZblJ8Kf6PmmQ2HxUWySLzJ/lUySKLpFW590jZZEy66qc1eMkUnlAYBqqe4KyNbTjM5h31LT33C3MjbhZXxNTEDO3cfyyN0dRk2vyP5X4cL8keyQNOdg00Dm8kPUND9Rx1/yqzfLmb7Q0P846Lmw8R1C7Z8Z723HPTj2RMtc4MzAXtuBce/oUho6zUW9J2PI8inEV3NN9COP84JG6Gq0X0VSJBmYfUPtsCPkmjhmbfbRZGK8Mt7+knh9Db3LZYd6xY7/ug2FIWQyGOQA6X2PI8ii5pb9HDYixDh259FDGKVzdWi9tbduSEDs7Q9u3HoeaClRzjYRPUh7bk7fmH3vuPmr6arLbE6xkC/0v8b+6yDMIeC5g9VvU3a/6h1RWEta5pbfQ3077j6JpN9ipJaGwOdhadbaX6btKz2J4WHnUWdzG6d0brODTtYt+4K9mg9Vj7k0XYjQpwaj8o3Ls3dNKnH/KcBwU46MaX0CS47GAdNQrxVOz0/4yWOWXhk9mjjxwOAsmVwWgjiFgsNDi4NbqCtthkZEWV24J+a0zS9Gj+W/JixQuPZPKusrLLsqkfMkLLlPKvUTjSCJeOjV11BxTEwKdiV1EeqbzpZPuuFYrqo9ClzJSDZNatK+KlJkm6egmmivqUixSC7yf50/nVamnj9N+iy9fJck9Ur6NOPqxnhB9NuicObb4JDhMutk/kOikWQHMbKsSr2UIZzEjLIt8zirWvuhVZG9BDBJS3FqbMw8Ud5qrleHBFnI+dTU5ieRwB+LUVFT/AJhq07/Yp/X4Tnc0+49twraTB8txwI2U7ZVNGOFHlcbC4BuOxTujs4Ajawv2RFbgbmuDmi4vqOl0fRYEWOv+U3Q2xm1RnMRo7SC2zh7v5qn3h95Abfh9ETPgN5GkH0i6Z4fhTW8UadgtNBVXSCRlxvwWXMRjcWkDKduBvxC+gwUwtYbJVi+B5tQjJexYv0Y/zMp5E3seR5Hp0RuBUhkBdxDjfRHVGCkjbUEFOfD2GZGPJ3Lj9ksb6YZV2KnQbHiD9CvJn3R9ZFa/dK5ToVRaJvZYZtO6T1UBkfpxNrJhBJfTkVZheGEyl7tr6D7rRBmj8+SOPk5f4BeGsLc2UlwIDdu5WtAXoiAXtlUzfr/XL9M+UiFl7lXtl6iZCFlymuXAHhlUHSoM1CrdUJiZfNKls8mqslnQEsiDFZTUyKilgzOupuF0zpIhE3M/+dFB7JVbI4j/AE4T/c5Y6sNmjutPilSZD9llcVNrd0rejXD4W4TPZ9uq2TW3CwFM+zmkc9V9IomAsaTySw2UegCSn4nRDPLRxV2KT5jZugCRzwfqKEnXRVDB8jeapkkA2SeR5bx0VYqyVBzHSG/nqcZulkL7o6mN10ZWNRe4Kp85BRrY1XPALItM60DmsVUlc46BUztslVTjzI72BcRvbb47JdjDymY8nVxTemhHNfPf/fWg2t8wmdB41DuBtzGv0Vaa7F76Po1G2yaRgO3CxuGY+19rFaeirQU0WgSTDvwDTwUjRhoIHFXQyK8i4V1BMzuTMbizLEhIpWekrS48z1JG9gylZZaNUVYNSYc/2raJzTiw7JXBjRFhbS9k0jlubpsc0+gZcdIvbJdSuh5BbUKTJbrWmY2iwlRJUXFQzpgFuZeKrOuXHHv4lRNQgfNXhlScjNyDDLdetYOJQBkKrdcoOQrkMzWxsHpGY/L4oN1U6RwzfDgFSY7BdEdbBTbsF2FvYs9ikFzZaR+miS17Lm6WXRrx6Ykph6rdV9Ijdlhb/t+y+dxs/qDut5UH+k239o+iTG+zRNGfxLEQy91kcS8UvJtGLk7DcnrZPMToHykho3Q+H+F/LdncLoQjylsZuo2uzHVeIVReGE2ceBNrfDuiJaqppS38QLNdsbhw76a26q3GsOEVQ8vuA8lzXa7EbdwgoqPNH5TM0hLjuLkDh2C3eGDXRjWabZrMKxAPtwWjpo77LP4FgbmNIINgAGk8dNfddazD6c2WHx0zYmXwRaL2eDRNaOkurp8OuNk/EJg8SgNncBxPIcSsvjlPkgaQPbdlFh7LbXJ7my+o1+GgMIeDlPEAadVnKzAmSsMWa4/KbagjYhPjqMrYJqUo0jC07qZhbE6mzyFtw9xOT/kBufeEVgWCNndLkIY5ozNyXs25ILdSdNOKfReEJb2M0eXbZ97drLUeG/DUVMCL53vsXGwF7bADgAtU8ka+mXHimpfDI4fhkzLEtIPGw9J69Ctjg8zhvdamKkbbUBSFI0bNCxeLdo2vLemSpHaBMGFDRQ222VxNleOjNN29Gf8AEjLG/RZoi4K1Pij/AE72WNpHOc7UWGqx5dSo3YVcbLDSbW3TFmgGovYbKirFgB22Un+yLJ4RpsXLK0kFtfovImepU081wiYD6loiY2dUmyGL1Ksku5DEqqELs65D51yNAICIqRhKLjYr2xrGjEhaIirGUvFMW0oV7KXROhkhK6MqdNBdycmhBVkGGoqI0Y7Fc0GqCnpNCn80Gv0VM1JZqLRoSMLVRZXg9VuaJvmRs6gLMYhTarS+HpLRi/DRRiqkzV2g1+GNaNtUpqmW2T6Sa6Ekp7q0v6DGJl6qEP0cwP7tB+oUaenI0YxrR+lrR9FojQXUmUwZwS79seviAIKDKLndGUkdjZe1MgAV2GxfmPuSt/Dkvozp2WRxAtqgoDdFVWgTxdIlNW6K5og4WWfqsBFyW7cv2TR9ZZTbPdLzTKxjKIhiw1zePucLpnTNcOXuCNNiomOy7j8G5X2WMer4igw5WCQpkycoh/mKDih2PVuZPZFxoX48Lx2WZZhpuHH2eC02KU+cAKiSH+mByWSauZtxNRgJK2MaKAOlvgjZoLkKp9NyVoqjPN2CRuymw2KMa6wJUWU11ZK3SyeJNgWW+pUSiXMUfJVkJxBrL1X+UuXWDiERhERtVMQRcUaxoxItjjRMMN9F0MaNiaLK0UVSPI6DqrDTWCmJrdVMThVVFFQC6l1uUPXR6aJlNUi2mqV1U/LdK6HM9W0mtyr8LdZrgr6mnJFyq4gG26hSaHjLZaZSr4blUxhFNmA2XI1plwaqZXLjLdUTPKDY6QBUgucGj+DiVxxLJ6RsENXTllyOVlkZsYnElixr234FwcB81mnKnRWEL2fQqXFuqdU1c14s8r5vSYgTsHX5WN+y9qsOrnlsjJXRtGuVoFux01SxySXWw+GOR03RusYitZzdtkJT1BQ+HvkkjyyA3017KZjylMpct1QFHj/y3Y2jlRTHJVDIjmPWqDI5IBgY0r10ICGY+xV7X3VLTM7TREhSavC5SCAGL6quAflPJVSTXGiU1jC+VxB4o6kZlGuqhTvZblFKkRqH5dOiqiGZEP8AUVAxDgVWiLPA1Q8vmrg8ALqf13KZHJFPlKJiTDyV4YU43EX+SuR/krl1nULI3IhsqBCmHLFyPG5DKKoR8Et/zJCyRGQVA4p4zHjMetA4leuYEBFUjgES2YcVdSLKRY2K+yhLCPevH1vJVeaSg5IPMrni0Kz7nHzLcjdaGd2iz1UbSBI2NFhJksV6ZlRUP2PRUGZCzfjdqw3zVLNdL/OV8E1yks0PoKNODvqhzhjGm4AuiPPQstWmIXsYtpGADQXTSicMvBZlmMsJDS4XG+qlB4gY05cw3SqdMt4nJGpcG8EBW01xcIdmLDmrRiIITtqRJJxYJE6yLilQczhfRSimSJ0adNDRjrqwPQUUis8xUUiLgEF6jPPlY48gfooNKT+Laox0z7bu0C6xHGhZQVVic2pJ2BumQqHOPILIYBOW2BWqinB7ro7RNhQKsuOSoB5KYkt1KoA57CiaGNVX5o+gi0uVyWwot8teGNX2USFSg2UeWvFfZchQbMuAvbKIKkCsB4ZwCsaoBSC4Bc2UqQmKqC9XWw2FNqFa2rQF1113Jh5MLknugKwXN1YvHNujybGjIokjuNEvkJCbRhC11J+Ye9Otm7BlrQv8xWMqLKosXAWQo387RKor8guTYLO12OSP0iikcOdrAp1JCHHVWB4GgsigKSi7M1BHOTm8nsC4X+CJbhc77ktZGOup05WTmSVnEqP4phtdx+Kel8Ncc8QaHAZfy1Dr9m5e1kVC2pi9sNkA4tuD3si6etaNrIyOsB0SuvlCTyKQJDiOfj7kwgmQFRSC+Zuh+qsp3FKkxOQ3jlRDJEBC5GMCejnILiN0j8RPEjsnBv1TOqrBFGXH3d1naSbzCXHc7rujNkkLfLMZKLoK3MdQURX0+iso6KwRRLnoMZO23VWwvJ2C8gp2hFssnQvMsp4L7pmzQIGOSytEyqjuQXmXhKG85d5qYbkX3XKjzV4idyM6CvQVWHL3MvMPJLQVMFVAqQKIC0FddQBXt0TiV1114uSnErr0FQuvbrgWWtVmUKlgJ2CLioZHflPv0VY2+ikZC2poOIQElOQtQMLk5D4oerwkgXK0pX2jdjyt6Zl5GqhsRJ10Teakv3Qr6YhJKD9GmMrAXUTeKGkwtvA6JhJBf9lQYiOan42a4SSK4qC/s6FF08Dm6FQghO6OYUPG+zpNHRkjQm/VWhnJWshzIhsQCokScjyBiLabKuNinLESLBCUkgbYkxSodK6w9kbBRpqcssmTqHKLquyi3swzyU+LKntzEIgOsqyVEuR5GaWT4ECZSFQg8y7OipC82HioUxUJaJFLzlRTGWQZCoUhUJZ564VCZTHUxn+IXJd+IXibmNzBwpBcF6sRjo9BUrqC5EBYCpgqkFSDlxxaCvbqsFHYdh5lP6eaaMXJ0juyumpnSGzVoKPA2N1d6j1/ZF0tE2MWARC2QxKPezVjwpbkQbC0bABdbkvZHWC5gsFUvSPQ1B4kPSjUNWNuEH0FGPmuCqnPB3TSrpkrqGLPbRdIqdTA7LxlFre57ICaYt2NlT/5p45FDypFFF+hw6nU4qTmkwx9/IfBTbicjuNuyDzIfgzQZg0b2XjZ77JZS05dvcp1S0aRybOpInCwlMIadTp6ayYRRJo47JzyUDOw4ObYrOV1IY3WK2YQWKYeJW/qGypPFrRiyx5r+zHFRVkrC0kHcKtZDCeFRKkVErjiJKiSpEKBXAPMy8zr0qBXWGyXmrlWuRs62Fr268XIDM7MvMy5cgIzsy9D1y5cKFUNOZHAD3rZ0dMI2gBcuW7DFKNmn86Ttlh1KmuXKxqR4QvVy5cE5UTLlyDChZVtSariXi5RkWiJqqmQLqAleLlFxRoiy6DCrpvSYQFy5cooLbHNNQgJhFDZcuTpEpMLjjRDAvFysjK2WLly5UAZ7xFh3/0b71n14uWHKkpaMeZVI8JUSVy5SIES5RJXLkDiJKgSuXLgkbrly5AB/9k="/>
          <p:cNvSpPr>
            <a:spLocks noChangeAspect="1" noChangeArrowheads="1"/>
          </p:cNvSpPr>
          <p:nvPr/>
        </p:nvSpPr>
        <p:spPr bwMode="auto">
          <a:xfrm>
            <a:off x="6350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7" name="AutoShape 4" descr="data:image/jpeg;base64,/9j/4AAQSkZJRgABAQAAAQABAAD/2wCEAAkGBhQQERQSEBQUEhAUFBQVFBQUFA8UFBUUFBAVFBQQFBQXHCYeFxkkGRQUHy8gIycpLCwsFR4xNTAqNSYrLCkBCQoKDgwOGg8PGiwcHxwpLCwpKSksKSkpKSkpKSkpKSkpKSkpKSkpLCkpKSkpLCkpLCksKSkpKSkpKSkpKSksKf/AABEIALcBEwMBIgACEQEDEQH/xAAbAAACAwEBAQAAAAAAAAAAAAAEBQIDBgABB//EADkQAAEDAgQEAwYFAwQDAAAAAAEAAgMEEQUSITFBUWFxBhMiMoGRobHBFEJi0fAjUuEzcoKyFRZD/8QAGgEAAwEBAQEAAAAAAAAAAAAAAQIDBAAFBv/EACMRAAICAgIDAQADAQAAAAAAAAABAhEDIRIxE0FRBAVhgSL/2gAMAwEAAhEDEQA/AIUzEzhYptoLFFRwWUVGjIkUZENKmEkaEliXNHMWSR3K1fh/wu54DiLDqktMyz23HFbmXGSGta0WFhsjCK9j4sbk9Ac3h9rLkm57r5v4tqSJcu/XkOQWyxnHHNNmgk/JZqup2zC59vp+6pKn0a1j4rZb4Dp88hfa1vpa517kL6bDtqsb4NiDWaBamOo0AHFTsVIvkfoR8PslNay+o3/miNqJSe/2QjykcikULpY77pNiGGjW37BaB46IOohuptlaMBiMRjPEDmLqFJXC9ib8r2+Y/ZaDGMPBB0WQqKLIbtGm5HA9ly3oBrqZocNDoQRwO/JCiMh1j/qA3H6ufvI+Nkkoq4tGZhJtuOI7tO6bwYsyYAuBBH5gLEHqlGQ3qaQSx/q+fMHvv8UricWgZhtoe3Bzf2TWjqL8Q4aeofR3EHkVTVwak6ZXd9D/AHDofkUUd0M6KUPFt7i1v1Db+dV43pp15Hql9E/lvx7jYoueUD1DT6diF10dVlkkAeDpqN29OYPJDwVj4tHXcwey78zRydzCJjfnF2mz2qlzBJcCzZBu07H/AG/smFG9FXh3qYbg6OHI9f59Ef5+mvAj/HyuFh6SofTy3A0OhB/6nn0PBauOra8Bw0BGvbn3CFnNCDEa3yZC06sJIueh+RSWvpcp82PVh9ofdP8AxRhucX4k7jg61gexsFlqKucwljhY8jt2siKP/D2IXLW30BTmrprvHIrP4NEBIC3jv0W2iiBGu4CbG2mep+Sbx3JfBe6NRESNkp7KIiVTxptuTbBhEvfKRWReZURQfylyIyrlxx7+CXv4NOhSrjSpyFCGWlQU1MtHLTpdUwoCtCJ8NjdaGAgsB6JXURIijn9FkFpj4nTAqk+opTWVAa9o5prIzM/okOKMtUt/taLnvwCVujc8qa4mkwAZY+p+6bxSZblJ8Kf6PmmQ2HxUWySLzJ/lUySKLpFW590jZZEy66qc1eMkUnlAYBqqe4KyNbTjM5h31LT33C3MjbhZXxNTEDO3cfyyN0dRk2vyP5X4cL8keyQNOdg00Dm8kPUND9Rx1/yqzfLmb7Q0P846Lmw8R1C7Z8Z723HPTj2RMtc4MzAXtuBce/oUho6zUW9J2PI8inEV3NN9COP84JG6Gq0X0VSJBmYfUPtsCPkmjhmbfbRZGK8Mt7+knh9Db3LZYd6xY7/ug2FIWQyGOQA6X2PI8ii5pb9HDYixDh259FDGKVzdWi9tbduSEDs7Q9u3HoeaClRzjYRPUh7bk7fmH3vuPmr6arLbE6xkC/0v8b+6yDMIeC5g9VvU3a/6h1RWEta5pbfQ3077j6JpN9ipJaGwOdhadbaX6btKz2J4WHnUWdzG6d0brODTtYt+4K9mg9Vj7k0XYjQpwaj8o3Ls3dNKnH/KcBwU46MaX0CS47GAdNQrxVOz0/4yWOWXhk9mjjxwOAsmVwWgjiFgsNDi4NbqCtthkZEWV24J+a0zS9Gj+W/JixQuPZPKusrLLsqkfMkLLlPKvUTjSCJeOjV11BxTEwKdiV1EeqbzpZPuuFYrqo9ClzJSDZNatK+KlJkm6egmmivqUixSC7yf50/nVamnj9N+iy9fJck9Ur6NOPqxnhB9NuicObb4JDhMutk/kOikWQHMbKsSr2UIZzEjLIt8zirWvuhVZG9BDBJS3FqbMw8Ud5qrleHBFnI+dTU5ieRwB+LUVFT/AJhq07/Yp/X4Tnc0+49twraTB8txwI2U7ZVNGOFHlcbC4BuOxTujs4Ajawv2RFbgbmuDmi4vqOl0fRYEWOv+U3Q2xm1RnMRo7SC2zh7v5qn3h95Abfh9ETPgN5GkH0i6Z4fhTW8UadgtNBVXSCRlxvwWXMRjcWkDKduBvxC+gwUwtYbJVi+B5tQjJexYv0Y/zMp5E3seR5Hp0RuBUhkBdxDjfRHVGCkjbUEFOfD2GZGPJ3Lj9ksb6YZV2KnQbHiD9CvJn3R9ZFa/dK5ToVRaJvZYZtO6T1UBkfpxNrJhBJfTkVZheGEyl7tr6D7rRBmj8+SOPk5f4BeGsLc2UlwIDdu5WtAXoiAXtlUzfr/XL9M+UiFl7lXtl6iZCFlymuXAHhlUHSoM1CrdUJiZfNKls8mqslnQEsiDFZTUyKilgzOupuF0zpIhE3M/+dFB7JVbI4j/AE4T/c5Y6sNmjutPilSZD9llcVNrd0rejXD4W4TPZ9uq2TW3CwFM+zmkc9V9IomAsaTySw2UegCSn4nRDPLRxV2KT5jZugCRzwfqKEnXRVDB8jeapkkA2SeR5bx0VYqyVBzHSG/nqcZulkL7o6mN10ZWNRe4Kp85BRrY1XPALItM60DmsVUlc46BUztslVTjzI72BcRvbb47JdjDymY8nVxTemhHNfPf/fWg2t8wmdB41DuBtzGv0Vaa7F76Po1G2yaRgO3CxuGY+19rFaeirQU0WgSTDvwDTwUjRhoIHFXQyK8i4V1BMzuTMbizLEhIpWekrS48z1JG9gylZZaNUVYNSYc/2raJzTiw7JXBjRFhbS9k0jlubpsc0+gZcdIvbJdSuh5BbUKTJbrWmY2iwlRJUXFQzpgFuZeKrOuXHHv4lRNQgfNXhlScjNyDDLdetYOJQBkKrdcoOQrkMzWxsHpGY/L4oN1U6RwzfDgFSY7BdEdbBTbsF2FvYs9ikFzZaR+miS17Lm6WXRrx6Ykph6rdV9Ijdlhb/t+y+dxs/qDut5UH+k239o+iTG+zRNGfxLEQy91kcS8UvJtGLk7DcnrZPMToHykho3Q+H+F/LdncLoQjylsZuo2uzHVeIVReGE2ceBNrfDuiJaqppS38QLNdsbhw76a26q3GsOEVQ8vuA8lzXa7EbdwgoqPNH5TM0hLjuLkDh2C3eGDXRjWabZrMKxAPtwWjpo77LP4FgbmNIINgAGk8dNfddazD6c2WHx0zYmXwRaL2eDRNaOkurp8OuNk/EJg8SgNncBxPIcSsvjlPkgaQPbdlFh7LbXJ7my+o1+GgMIeDlPEAadVnKzAmSsMWa4/KbagjYhPjqMrYJqUo0jC07qZhbE6mzyFtw9xOT/kBufeEVgWCNndLkIY5ozNyXs25ILdSdNOKfReEJb2M0eXbZ97drLUeG/DUVMCL53vsXGwF7bADgAtU8ka+mXHimpfDI4fhkzLEtIPGw9J69Ctjg8zhvdamKkbbUBSFI0bNCxeLdo2vLemSpHaBMGFDRQ222VxNleOjNN29Gf8AEjLG/RZoi4K1Pij/AE72WNpHOc7UWGqx5dSo3YVcbLDSbW3TFmgGovYbKirFgB22Un+yLJ4RpsXLK0kFtfovImepU081wiYD6loiY2dUmyGL1Ksku5DEqqELs65D51yNAICIqRhKLjYr2xrGjEhaIirGUvFMW0oV7KXROhkhK6MqdNBdycmhBVkGGoqI0Y7Fc0GqCnpNCn80Gv0VM1JZqLRoSMLVRZXg9VuaJvmRs6gLMYhTarS+HpLRi/DRRiqkzV2g1+GNaNtUpqmW2T6Sa6Ekp7q0v6DGJl6qEP0cwP7tB+oUaenI0YxrR+lrR9FojQXUmUwZwS79seviAIKDKLndGUkdjZe1MgAV2GxfmPuSt/Dkvozp2WRxAtqgoDdFVWgTxdIlNW6K5og4WWfqsBFyW7cv2TR9ZZTbPdLzTKxjKIhiw1zePucLpnTNcOXuCNNiomOy7j8G5X2WMer4igw5WCQpkycoh/mKDih2PVuZPZFxoX48Lx2WZZhpuHH2eC02KU+cAKiSH+mByWSauZtxNRgJK2MaKAOlvgjZoLkKp9NyVoqjPN2CRuymw2KMa6wJUWU11ZK3SyeJNgWW+pUSiXMUfJVkJxBrL1X+UuXWDiERhERtVMQRcUaxoxItjjRMMN9F0MaNiaLK0UVSPI6DqrDTWCmJrdVMThVVFFQC6l1uUPXR6aJlNUi2mqV1U/LdK6HM9W0mtyr8LdZrgr6mnJFyq4gG26hSaHjLZaZSr4blUxhFNmA2XI1plwaqZXLjLdUTPKDY6QBUgucGj+DiVxxLJ6RsENXTllyOVlkZsYnElixr234FwcB81mnKnRWEL2fQqXFuqdU1c14s8r5vSYgTsHX5WN+y9qsOrnlsjJXRtGuVoFux01SxySXWw+GOR03RusYitZzdtkJT1BQ+HvkkjyyA3017KZjylMpct1QFHj/y3Y2jlRTHJVDIjmPWqDI5IBgY0r10ICGY+xV7X3VLTM7TREhSavC5SCAGL6quAflPJVSTXGiU1jC+VxB4o6kZlGuqhTvZblFKkRqH5dOiqiGZEP8AUVAxDgVWiLPA1Q8vmrg8ALqf13KZHJFPlKJiTDyV4YU43EX+SuR/krl1nULI3IhsqBCmHLFyPG5DKKoR8Et/zJCyRGQVA4p4zHjMetA4leuYEBFUjgES2YcVdSLKRY2K+yhLCPevH1vJVeaSg5IPMrni0Kz7nHzLcjdaGd2iz1UbSBI2NFhJksV6ZlRUP2PRUGZCzfjdqw3zVLNdL/OV8E1yks0PoKNODvqhzhjGm4AuiPPQstWmIXsYtpGADQXTSicMvBZlmMsJDS4XG+qlB4gY05cw3SqdMt4nJGpcG8EBW01xcIdmLDmrRiIITtqRJJxYJE6yLilQczhfRSimSJ0adNDRjrqwPQUUis8xUUiLgEF6jPPlY48gfooNKT+Laox0z7bu0C6xHGhZQVVic2pJ2BumQqHOPILIYBOW2BWqinB7ro7RNhQKsuOSoB5KYkt1KoA57CiaGNVX5o+gi0uVyWwot8teGNX2USFSg2UeWvFfZchQbMuAvbKIKkCsB4ZwCsaoBSC4Bc2UqQmKqC9XWw2FNqFa2rQF1113Jh5MLknugKwXN1YvHNujybGjIokjuNEvkJCbRhC11J+Ye9Otm7BlrQv8xWMqLKosXAWQo387RKor8guTYLO12OSP0iikcOdrAp1JCHHVWB4GgsigKSi7M1BHOTm8nsC4X+CJbhc77ktZGOup05WTmSVnEqP4phtdx+Kel8Ncc8QaHAZfy1Dr9m5e1kVC2pi9sNkA4tuD3si6etaNrIyOsB0SuvlCTyKQJDiOfj7kwgmQFRSC+Zuh+qsp3FKkxOQ3jlRDJEBC5GMCejnILiN0j8RPEjsnBv1TOqrBFGXH3d1naSbzCXHc7rujNkkLfLMZKLoK3MdQURX0+iso6KwRRLnoMZO23VWwvJ2C8gp2hFssnQvMsp4L7pmzQIGOSytEyqjuQXmXhKG85d5qYbkX3XKjzV4idyM6CvQVWHL3MvMPJLQVMFVAqQKIC0FddQBXt0TiV1114uSnErr0FQuvbrgWWtVmUKlgJ2CLioZHflPv0VY2+ikZC2poOIQElOQtQMLk5D4oerwkgXK0pX2jdjyt6Zl5GqhsRJ10Teakv3Qr6YhJKD9GmMrAXUTeKGkwtvA6JhJBf9lQYiOan42a4SSK4qC/s6FF08Dm6FQghO6OYUPG+zpNHRkjQm/VWhnJWshzIhsQCokScjyBiLabKuNinLESLBCUkgbYkxSodK6w9kbBRpqcssmTqHKLquyi3swzyU+LKntzEIgOsqyVEuR5GaWT4ECZSFQg8y7OipC82HioUxUJaJFLzlRTGWQZCoUhUJZ564VCZTHUxn+IXJd+IXibmNzBwpBcF6sRjo9BUrqC5EBYCpgqkFSDlxxaCvbqsFHYdh5lP6eaaMXJ0juyumpnSGzVoKPA2N1d6j1/ZF0tE2MWARC2QxKPezVjwpbkQbC0bABdbkvZHWC5gsFUvSPQ1B4kPSjUNWNuEH0FGPmuCqnPB3TSrpkrqGLPbRdIqdTA7LxlFre57ICaYt2NlT/5p45FDypFFF+hw6nU4qTmkwx9/IfBTbicjuNuyDzIfgzQZg0b2XjZ77JZS05dvcp1S0aRybOpInCwlMIadTp6ayYRRJo47JzyUDOw4ObYrOV1IY3WK2YQWKYeJW/qGypPFrRiyx5r+zHFRVkrC0kHcKtZDCeFRKkVErjiJKiSpEKBXAPMy8zr0qBXWGyXmrlWuRs62Fr268XIDM7MvMy5cgIzsy9D1y5cKFUNOZHAD3rZ0dMI2gBcuW7DFKNmn86Ttlh1KmuXKxqR4QvVy5cE5UTLlyDChZVtSariXi5RkWiJqqmQLqAleLlFxRoiy6DCrpvSYQFy5cooLbHNNQgJhFDZcuTpEpMLjjRDAvFysjK2WLly5UAZ7xFh3/0b71n14uWHKkpaMeZVI8JUSVy5SIES5RJXLkDiJKgSuXLgkbrly5AB/9k="/>
          <p:cNvSpPr>
            <a:spLocks noChangeAspect="1" noChangeArrowheads="1"/>
          </p:cNvSpPr>
          <p:nvPr/>
        </p:nvSpPr>
        <p:spPr bwMode="auto">
          <a:xfrm>
            <a:off x="2159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9224" name="Picture 8" descr="http://topnews.net.nz/data/potato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530564"/>
            <a:ext cx="2096765" cy="13994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82520" y="472216"/>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368560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8172400" cy="7309693"/>
          </a:xfrm>
          <a:prstGeom prst="rect">
            <a:avLst/>
          </a:prstGeom>
          <a:noFill/>
        </p:spPr>
        <p:txBody>
          <a:bodyPr wrap="square" rtlCol="0">
            <a:spAutoFit/>
          </a:bodyPr>
          <a:lstStyle/>
          <a:p>
            <a:pPr algn="ctr"/>
            <a:r>
              <a:rPr lang="en-AU" b="1" dirty="0" smtClean="0"/>
              <a:t>RECIPE </a:t>
            </a:r>
          </a:p>
          <a:p>
            <a:pPr algn="ctr"/>
            <a:r>
              <a:rPr lang="en-AU" sz="1100" dirty="0" smtClean="0"/>
              <a:t>suitable 9mths onwards</a:t>
            </a:r>
          </a:p>
          <a:p>
            <a:endParaRPr lang="en-AU" dirty="0" smtClean="0"/>
          </a:p>
          <a:p>
            <a:r>
              <a:rPr lang="en-AU" sz="2400" b="1" dirty="0">
                <a:latin typeface="Freestyle Script" pitchFamily="66" charset="0"/>
              </a:rPr>
              <a:t>Chicken and spinach cauliflower cheese pots </a:t>
            </a:r>
          </a:p>
          <a:p>
            <a:endParaRPr lang="en-AU" dirty="0"/>
          </a:p>
          <a:p>
            <a:r>
              <a:rPr lang="en-AU" sz="1600" b="1" dirty="0" smtClean="0"/>
              <a:t>Ingredience</a:t>
            </a:r>
          </a:p>
          <a:p>
            <a:r>
              <a:rPr lang="en-AU" sz="1100" dirty="0"/>
              <a:t>1 small (800g) cauliflower, cut into florets </a:t>
            </a:r>
          </a:p>
          <a:p>
            <a:r>
              <a:rPr lang="en-AU" sz="1100" dirty="0"/>
              <a:t>2 teaspoons olive oil </a:t>
            </a:r>
          </a:p>
          <a:p>
            <a:r>
              <a:rPr lang="en-AU" sz="1100" dirty="0"/>
              <a:t>500g diced chicken breast fillet </a:t>
            </a:r>
          </a:p>
          <a:p>
            <a:r>
              <a:rPr lang="en-AU" sz="1100" dirty="0"/>
              <a:t>40g butter </a:t>
            </a:r>
          </a:p>
          <a:p>
            <a:r>
              <a:rPr lang="en-AU" sz="1100" dirty="0"/>
              <a:t>1/4 cup plain flour </a:t>
            </a:r>
          </a:p>
          <a:p>
            <a:r>
              <a:rPr lang="en-AU" sz="1100" dirty="0"/>
              <a:t>1 cup salt-reduced chicken stock </a:t>
            </a:r>
          </a:p>
          <a:p>
            <a:r>
              <a:rPr lang="en-AU" sz="1100" dirty="0"/>
              <a:t>375ml </a:t>
            </a:r>
            <a:r>
              <a:rPr lang="en-AU" sz="1100" dirty="0" smtClean="0"/>
              <a:t>Breastmilk </a:t>
            </a:r>
            <a:endParaRPr lang="en-AU" sz="1100" dirty="0"/>
          </a:p>
          <a:p>
            <a:r>
              <a:rPr lang="en-AU" sz="1100" dirty="0"/>
              <a:t>80g baby spinach </a:t>
            </a:r>
          </a:p>
          <a:p>
            <a:r>
              <a:rPr lang="en-AU" sz="1100" dirty="0"/>
              <a:t>1/3 cup grated tasty cheese</a:t>
            </a:r>
          </a:p>
          <a:p>
            <a:endParaRPr lang="en-AU" sz="1600" dirty="0"/>
          </a:p>
          <a:p>
            <a:r>
              <a:rPr lang="en-AU" sz="1600" b="1" dirty="0" smtClean="0"/>
              <a:t>Method</a:t>
            </a:r>
          </a:p>
          <a:p>
            <a:endParaRPr lang="en-AU" dirty="0" smtClean="0"/>
          </a:p>
          <a:p>
            <a:r>
              <a:rPr lang="en-AU" sz="1200" dirty="0"/>
              <a:t>Preheat oven to 200°C/180°C fan-forced. Cook cauliflower in a saucepan of boiling water for 5 minutes or until just tender. Drain. </a:t>
            </a:r>
          </a:p>
          <a:p>
            <a:endParaRPr lang="en-AU" sz="1200" dirty="0"/>
          </a:p>
          <a:p>
            <a:r>
              <a:rPr lang="en-AU" sz="1200" dirty="0"/>
              <a:t>Heat oil in a large saucepan over medium-high heat. Add half the chicken. Cook, stirring, for 5 minutes or until browned. Transfer to a bowl. Cover to keep warm. Repeat with remaining chicken. </a:t>
            </a:r>
          </a:p>
          <a:p>
            <a:endParaRPr lang="en-AU" sz="1200" dirty="0"/>
          </a:p>
          <a:p>
            <a:r>
              <a:rPr lang="en-AU" sz="1200" dirty="0"/>
              <a:t>Add butter to pan. Cook for 1 minute or until melted and bubbling. Add flour. Cook, stirring, for 1 minute or until bubbling. Gradually add stock, stirring until smooth. Bring to the boil. Reduce heat to low. Add milk. Simmer for 3 to 5 minutes or until thickened. Remove from heat. Stir in cauliflower, spinach and 2 tablespoons tasty cheese. Season with salt and pepper. </a:t>
            </a:r>
          </a:p>
          <a:p>
            <a:endParaRPr lang="en-AU" sz="1200" dirty="0"/>
          </a:p>
          <a:p>
            <a:pPr marL="82296" lvl="0">
              <a:spcBef>
                <a:spcPts val="600"/>
              </a:spcBef>
              <a:buClr>
                <a:srgbClr val="3891A7"/>
              </a:buClr>
              <a:buSzPct val="80000"/>
            </a:pPr>
            <a:r>
              <a:rPr lang="en-AU" sz="1200" dirty="0"/>
              <a:t>Spoon mixture into four 2 cup-capacity ovenproof dishes. Sprinkle with remaining cheese. Season with salt and pepper. Bake for 20 minutes or until golden. </a:t>
            </a:r>
            <a:r>
              <a:rPr lang="en-AU" sz="1200" dirty="0" smtClean="0"/>
              <a:t>Serve </a:t>
            </a:r>
            <a:r>
              <a:rPr lang="en-AU" sz="1100" dirty="0" smtClean="0">
                <a:solidFill>
                  <a:prstClr val="black"/>
                </a:solidFill>
              </a:rPr>
              <a:t>(</a:t>
            </a:r>
            <a:r>
              <a:rPr lang="en-AU" sz="1100" dirty="0">
                <a:solidFill>
                  <a:prstClr val="black"/>
                </a:solidFill>
              </a:rPr>
              <a:t>TASTE,2012)</a:t>
            </a:r>
          </a:p>
          <a:p>
            <a:endParaRPr lang="en-AU" sz="1200" dirty="0"/>
          </a:p>
          <a:p>
            <a:endParaRPr lang="en-AU" dirty="0"/>
          </a:p>
          <a:p>
            <a:endParaRPr lang="en-AU" dirty="0" smtClean="0"/>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908720"/>
            <a:ext cx="3467100" cy="2305050"/>
          </a:xfrm>
          <a:prstGeom prst="rect">
            <a:avLst/>
          </a:prstGeom>
        </p:spPr>
      </p:pic>
      <p:pic>
        <p:nvPicPr>
          <p:cNvPr id="4098" name="Picture 2" descr="http://upload.wikimedia.org/wikipedia/commons/2/25/Caulifl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052939"/>
            <a:ext cx="1512168" cy="16616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8BC020-BFC7-4F1C-8D1B-298917FC7B3A}" type="slidenum">
              <a:rPr lang="en-AU" smtClean="0"/>
              <a:t>24</a:t>
            </a:fld>
            <a:endParaRPr lang="en-AU" dirty="0"/>
          </a:p>
        </p:txBody>
      </p:sp>
      <p:sp>
        <p:nvSpPr>
          <p:cNvPr id="6" name="TextBox 5"/>
          <p:cNvSpPr txBox="1"/>
          <p:nvPr/>
        </p:nvSpPr>
        <p:spPr>
          <a:xfrm>
            <a:off x="6863358" y="3429000"/>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2551759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christanp.com/images/baby-portraits/baby-portraits-bradley-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00" y="1556792"/>
            <a:ext cx="3781056" cy="27843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8BC020-BFC7-4F1C-8D1B-298917FC7B3A}" type="slidenum">
              <a:rPr lang="en-AU" smtClean="0"/>
              <a:t>25</a:t>
            </a:fld>
            <a:endParaRPr lang="en-AU" dirty="0"/>
          </a:p>
        </p:txBody>
      </p:sp>
      <p:pic>
        <p:nvPicPr>
          <p:cNvPr id="6" name="Picture 2" descr="Healthy First Birthday Cake Reci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5229200"/>
            <a:ext cx="1907576" cy="1400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dailydish.us/images/apple%20pancak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869160"/>
            <a:ext cx="2304256" cy="15633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160" y="1611639"/>
            <a:ext cx="1734272" cy="130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4822442"/>
            <a:ext cx="2384004" cy="158497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608" y="1677948"/>
            <a:ext cx="1911750" cy="1270999"/>
          </a:xfrm>
          <a:prstGeom prst="rect">
            <a:avLst/>
          </a:prstGeom>
        </p:spPr>
      </p:pic>
      <p:pic>
        <p:nvPicPr>
          <p:cNvPr id="11" name="Picture 8" descr="http://topnews.net.nz/data/potato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8913" y="3230310"/>
            <a:ext cx="2096765" cy="1399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1213" y="3381415"/>
            <a:ext cx="1396539" cy="1097281"/>
          </a:xfrm>
          <a:prstGeom prst="rect">
            <a:avLst/>
          </a:prstGeom>
          <a:ln>
            <a:noFill/>
          </a:ln>
          <a:effectLst>
            <a:outerShdw blurRad="292100" dist="139700" dir="2700000" algn="tl" rotWithShape="0">
              <a:srgbClr val="333333">
                <a:alpha val="65000"/>
              </a:srgbClr>
            </a:outerShdw>
          </a:effectLst>
          <a:extLst/>
        </p:spPr>
      </p:pic>
      <p:pic>
        <p:nvPicPr>
          <p:cNvPr id="1026" name="Picture 2" descr="http://1.bp.blogspot.com/-G-DaNh-NWIA/T3rZK5ZZe1I/AAAAAAAABUg/aE_hHrJPh-Q/s1600/apple-full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480" y="50939"/>
            <a:ext cx="1512168" cy="15253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rfection.com.au/pfimages/1150-mai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8135" y="8925"/>
            <a:ext cx="1707543" cy="148721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331640" y="764704"/>
            <a:ext cx="7498080" cy="757064"/>
          </a:xfrm>
        </p:spPr>
        <p:txBody>
          <a:bodyPr>
            <a:noAutofit/>
          </a:bodyPr>
          <a:lstStyle/>
          <a:p>
            <a:pPr marL="82296" indent="0" algn="ctr">
              <a:buNone/>
            </a:pPr>
            <a:r>
              <a:rPr lang="en-AU" sz="5400" dirty="0" smtClean="0">
                <a:latin typeface="Freestyle Script" pitchFamily="66" charset="0"/>
              </a:rPr>
              <a:t>12 Month onwards Recipes</a:t>
            </a:r>
          </a:p>
        </p:txBody>
      </p:sp>
    </p:spTree>
    <p:extLst>
      <p:ext uri="{BB962C8B-B14F-4D97-AF65-F5344CB8AC3E}">
        <p14:creationId xmlns:p14="http://schemas.microsoft.com/office/powerpoint/2010/main" val="93542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518" y="1184"/>
            <a:ext cx="8172400" cy="8048357"/>
          </a:xfrm>
          <a:prstGeom prst="rect">
            <a:avLst/>
          </a:prstGeom>
          <a:noFill/>
        </p:spPr>
        <p:txBody>
          <a:bodyPr wrap="square" rtlCol="0">
            <a:spAutoFit/>
          </a:bodyPr>
          <a:lstStyle/>
          <a:p>
            <a:pPr algn="ctr"/>
            <a:r>
              <a:rPr lang="en-AU" b="1" dirty="0" smtClean="0"/>
              <a:t>RECIPE </a:t>
            </a:r>
          </a:p>
          <a:p>
            <a:pPr algn="ctr"/>
            <a:r>
              <a:rPr lang="en-AU" sz="1100" dirty="0" smtClean="0"/>
              <a:t>suitable 12mths onwards</a:t>
            </a:r>
          </a:p>
          <a:p>
            <a:endParaRPr lang="en-AU" dirty="0" smtClean="0"/>
          </a:p>
          <a:p>
            <a:r>
              <a:rPr lang="en-AU" sz="2400" b="1" dirty="0" smtClean="0">
                <a:latin typeface="Freestyle Script" pitchFamily="66" charset="0"/>
              </a:rPr>
              <a:t>Babies 1</a:t>
            </a:r>
            <a:r>
              <a:rPr lang="en-AU" sz="2400" b="1" baseline="30000" dirty="0" smtClean="0">
                <a:latin typeface="Freestyle Script" pitchFamily="66" charset="0"/>
              </a:rPr>
              <a:t>st</a:t>
            </a:r>
            <a:r>
              <a:rPr lang="en-AU" sz="2400" b="1" dirty="0" smtClean="0">
                <a:latin typeface="Freestyle Script" pitchFamily="66" charset="0"/>
              </a:rPr>
              <a:t> Birthday Cake</a:t>
            </a:r>
          </a:p>
          <a:p>
            <a:endParaRPr lang="en-AU" dirty="0"/>
          </a:p>
          <a:p>
            <a:r>
              <a:rPr lang="en-AU" sz="1600" b="1" dirty="0" smtClean="0"/>
              <a:t>Ingredience</a:t>
            </a:r>
          </a:p>
          <a:p>
            <a:r>
              <a:rPr lang="en-AU" sz="1400" dirty="0" smtClean="0"/>
              <a:t>1 </a:t>
            </a:r>
            <a:r>
              <a:rPr lang="en-AU" sz="1400" dirty="0"/>
              <a:t>cup) old fashioned rolled oats </a:t>
            </a:r>
          </a:p>
          <a:p>
            <a:r>
              <a:rPr lang="en-AU" sz="1400" dirty="0" smtClean="0"/>
              <a:t>1 </a:t>
            </a:r>
            <a:r>
              <a:rPr lang="en-AU" sz="1400" dirty="0"/>
              <a:t>1/4 </a:t>
            </a:r>
            <a:r>
              <a:rPr lang="en-AU" sz="1400" dirty="0" smtClean="0"/>
              <a:t>cups </a:t>
            </a:r>
            <a:r>
              <a:rPr lang="en-AU" sz="1400" dirty="0"/>
              <a:t>whole wheat flour </a:t>
            </a:r>
          </a:p>
          <a:p>
            <a:r>
              <a:rPr lang="en-AU" sz="1400" dirty="0" smtClean="0"/>
              <a:t>1 cup </a:t>
            </a:r>
            <a:r>
              <a:rPr lang="en-AU" sz="1400" dirty="0"/>
              <a:t>all purpose flour </a:t>
            </a:r>
          </a:p>
          <a:p>
            <a:r>
              <a:rPr lang="en-AU" sz="1400" dirty="0"/>
              <a:t>1 </a:t>
            </a:r>
            <a:r>
              <a:rPr lang="en-AU" sz="1400" dirty="0" smtClean="0"/>
              <a:t>tsp. </a:t>
            </a:r>
            <a:r>
              <a:rPr lang="en-AU" sz="1400" dirty="0"/>
              <a:t>baking soda </a:t>
            </a:r>
          </a:p>
          <a:p>
            <a:r>
              <a:rPr lang="en-AU" sz="1400" dirty="0"/>
              <a:t>2 </a:t>
            </a:r>
            <a:r>
              <a:rPr lang="en-AU" sz="1400" dirty="0" smtClean="0"/>
              <a:t>tsp. </a:t>
            </a:r>
            <a:r>
              <a:rPr lang="en-AU" sz="1400" dirty="0"/>
              <a:t>baking powder </a:t>
            </a:r>
          </a:p>
          <a:p>
            <a:r>
              <a:rPr lang="en-AU" sz="1400" dirty="0"/>
              <a:t>2 1/2 </a:t>
            </a:r>
            <a:r>
              <a:rPr lang="en-AU" sz="1400" dirty="0" smtClean="0"/>
              <a:t>tsp. </a:t>
            </a:r>
            <a:r>
              <a:rPr lang="en-AU" sz="1400" dirty="0"/>
              <a:t>cinnamon </a:t>
            </a:r>
          </a:p>
          <a:p>
            <a:r>
              <a:rPr lang="en-AU" sz="1400" dirty="0"/>
              <a:t>good pinch of salt </a:t>
            </a:r>
          </a:p>
          <a:p>
            <a:r>
              <a:rPr lang="en-AU" sz="1400" dirty="0" smtClean="0"/>
              <a:t>3 </a:t>
            </a:r>
            <a:r>
              <a:rPr lang="en-AU" sz="1400" dirty="0"/>
              <a:t>medium ripe bananas, peeled and mashed </a:t>
            </a:r>
          </a:p>
          <a:p>
            <a:r>
              <a:rPr lang="en-AU" sz="1400" dirty="0" smtClean="0"/>
              <a:t>1/2 cup </a:t>
            </a:r>
            <a:r>
              <a:rPr lang="en-AU" sz="1400" dirty="0"/>
              <a:t>unsalted butter, melted </a:t>
            </a:r>
            <a:endParaRPr lang="en-AU" sz="1400" dirty="0" smtClean="0"/>
          </a:p>
          <a:p>
            <a:r>
              <a:rPr lang="en-AU" sz="1400" dirty="0" smtClean="0"/>
              <a:t>½ cup </a:t>
            </a:r>
            <a:r>
              <a:rPr lang="en-AU" sz="1400" dirty="0" smtClean="0"/>
              <a:t>Breastmilk</a:t>
            </a:r>
            <a:endParaRPr lang="en-AU" sz="1400" dirty="0"/>
          </a:p>
          <a:p>
            <a:r>
              <a:rPr lang="en-AU" sz="1400" dirty="0"/>
              <a:t>1/2 cup blueberries, chopped (use fresh, or frozen berries thawed and drained) </a:t>
            </a:r>
          </a:p>
          <a:p>
            <a:r>
              <a:rPr lang="en-AU" sz="1400" dirty="0"/>
              <a:t>4 eggs, beaten well </a:t>
            </a:r>
          </a:p>
          <a:p>
            <a:r>
              <a:rPr lang="en-AU" sz="1400" dirty="0" smtClean="0"/>
              <a:t>3/4 cup </a:t>
            </a:r>
            <a:r>
              <a:rPr lang="en-AU" sz="1400" dirty="0"/>
              <a:t>frozen unsweetened apple juice concentrate, thawed* </a:t>
            </a:r>
          </a:p>
          <a:p>
            <a:endParaRPr lang="en-AU" sz="1600" dirty="0"/>
          </a:p>
          <a:p>
            <a:r>
              <a:rPr lang="en-AU" sz="1400" b="1" dirty="0" smtClean="0"/>
              <a:t>Method</a:t>
            </a:r>
          </a:p>
          <a:p>
            <a:r>
              <a:rPr lang="en-AU" sz="1600" dirty="0"/>
              <a:t>Preheat the oven to 350 </a:t>
            </a:r>
            <a:r>
              <a:rPr lang="en-AU" sz="1600" dirty="0"/>
              <a:t>deg</a:t>
            </a:r>
            <a:r>
              <a:rPr lang="en-AU" sz="1600" dirty="0"/>
              <a:t> F (175 </a:t>
            </a:r>
            <a:r>
              <a:rPr lang="en-AU" sz="1600" dirty="0"/>
              <a:t>deg</a:t>
            </a:r>
            <a:r>
              <a:rPr lang="en-AU" sz="1600" dirty="0"/>
              <a:t> C). </a:t>
            </a:r>
          </a:p>
          <a:p>
            <a:r>
              <a:rPr lang="en-AU" sz="1600" dirty="0"/>
              <a:t>Put the first seven ingredients into a large bowl and mix them together. </a:t>
            </a:r>
          </a:p>
          <a:p>
            <a:r>
              <a:rPr lang="en-AU" sz="1600" dirty="0"/>
              <a:t>Add all the rest of the ingredients and stir well until thoroughly combined. </a:t>
            </a:r>
          </a:p>
          <a:p>
            <a:r>
              <a:rPr lang="en-AU" sz="1600" dirty="0"/>
              <a:t>Grease a 9 inch cake tin and pour in the mixture. </a:t>
            </a:r>
          </a:p>
          <a:p>
            <a:r>
              <a:rPr lang="en-AU" sz="1600" dirty="0"/>
              <a:t>Bake for around 50 mins to one hour, until a sharp knife inserted into the centre comes out clean. </a:t>
            </a:r>
          </a:p>
          <a:p>
            <a:pPr lvl="0"/>
            <a:r>
              <a:rPr lang="en-AU" sz="1600" dirty="0"/>
              <a:t>Cool in the tin for 20 mins, then turn out on a wire rack to cool </a:t>
            </a:r>
            <a:r>
              <a:rPr lang="en-AU" sz="1600" dirty="0" smtClean="0"/>
              <a:t>completely</a:t>
            </a:r>
            <a:r>
              <a:rPr lang="en-AU" sz="1100" dirty="0">
                <a:solidFill>
                  <a:prstClr val="black"/>
                </a:solidFill>
              </a:rPr>
              <a:t>(Homemade baby Food,2010)</a:t>
            </a:r>
          </a:p>
          <a:p>
            <a:endParaRPr lang="en-AU" sz="1600" dirty="0"/>
          </a:p>
          <a:p>
            <a:endParaRPr lang="en-AU" dirty="0"/>
          </a:p>
          <a:p>
            <a:endParaRPr lang="en-AU" dirty="0"/>
          </a:p>
          <a:p>
            <a:endParaRPr lang="en-AU" dirty="0" smtClean="0"/>
          </a:p>
          <a:p>
            <a:endParaRPr lang="en-AU" dirty="0"/>
          </a:p>
        </p:txBody>
      </p:sp>
      <p:pic>
        <p:nvPicPr>
          <p:cNvPr id="2050" name="Picture 2" descr="Healthy First Birthday Cake Rec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6711"/>
            <a:ext cx="3333750" cy="24479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8BC020-BFC7-4F1C-8D1B-298917FC7B3A}" type="slidenum">
              <a:rPr lang="en-AU" smtClean="0"/>
              <a:t>26</a:t>
            </a:fld>
            <a:endParaRPr lang="en-AU" dirty="0"/>
          </a:p>
        </p:txBody>
      </p:sp>
      <p:sp>
        <p:nvSpPr>
          <p:cNvPr id="5" name="TextBox 4"/>
          <p:cNvSpPr txBox="1"/>
          <p:nvPr/>
        </p:nvSpPr>
        <p:spPr>
          <a:xfrm>
            <a:off x="6372200" y="3285675"/>
            <a:ext cx="2222054" cy="230832"/>
          </a:xfrm>
          <a:prstGeom prst="rect">
            <a:avLst/>
          </a:prstGeom>
          <a:noFill/>
        </p:spPr>
        <p:txBody>
          <a:bodyPr wrap="square" rtlCol="0">
            <a:spAutoFit/>
          </a:bodyPr>
          <a:lstStyle/>
          <a:p>
            <a:r>
              <a:rPr lang="en-AU" sz="900" dirty="0" smtClean="0"/>
              <a:t>Image courtesy of Home made baby food</a:t>
            </a:r>
            <a:endParaRPr lang="en-AU" sz="900" dirty="0"/>
          </a:p>
        </p:txBody>
      </p:sp>
    </p:spTree>
    <p:extLst>
      <p:ext uri="{BB962C8B-B14F-4D97-AF65-F5344CB8AC3E}">
        <p14:creationId xmlns:p14="http://schemas.microsoft.com/office/powerpoint/2010/main" val="88539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4624"/>
            <a:ext cx="7992888" cy="8202245"/>
          </a:xfrm>
          <a:prstGeom prst="rect">
            <a:avLst/>
          </a:prstGeom>
          <a:noFill/>
        </p:spPr>
        <p:txBody>
          <a:bodyPr wrap="square" rtlCol="0">
            <a:spAutoFit/>
          </a:bodyPr>
          <a:lstStyle/>
          <a:p>
            <a:pPr algn="ctr"/>
            <a:r>
              <a:rPr lang="en-AU" b="1" dirty="0" smtClean="0"/>
              <a:t>RECIPE </a:t>
            </a:r>
          </a:p>
          <a:p>
            <a:pPr algn="ctr"/>
            <a:r>
              <a:rPr lang="en-AU" sz="1100" dirty="0" smtClean="0"/>
              <a:t>suitable 12mths onwards</a:t>
            </a:r>
          </a:p>
          <a:p>
            <a:endParaRPr lang="en-AU" dirty="0" smtClean="0"/>
          </a:p>
          <a:p>
            <a:r>
              <a:rPr lang="en-AU" sz="2400" b="1" dirty="0">
                <a:latin typeface="Freestyle Script" pitchFamily="66" charset="0"/>
              </a:rPr>
              <a:t>Sweet Potato and Apple </a:t>
            </a:r>
            <a:r>
              <a:rPr lang="en-AU" sz="2400" b="1" dirty="0" smtClean="0">
                <a:latin typeface="Freestyle Script" pitchFamily="66" charset="0"/>
              </a:rPr>
              <a:t>Pancakes</a:t>
            </a:r>
            <a:endParaRPr lang="en-AU" dirty="0"/>
          </a:p>
          <a:p>
            <a:r>
              <a:rPr lang="en-AU" sz="1400" b="1" dirty="0" smtClean="0"/>
              <a:t>Ingredience</a:t>
            </a:r>
          </a:p>
          <a:p>
            <a:r>
              <a:rPr lang="en-AU" sz="1200" dirty="0" smtClean="0"/>
              <a:t>1 cup </a:t>
            </a:r>
            <a:r>
              <a:rPr lang="en-AU" sz="1200" dirty="0"/>
              <a:t>whole wheat flour </a:t>
            </a:r>
          </a:p>
          <a:p>
            <a:r>
              <a:rPr lang="en-AU" sz="1200" dirty="0" smtClean="0"/>
              <a:t>1/2 cup all </a:t>
            </a:r>
            <a:r>
              <a:rPr lang="en-AU" sz="1200" dirty="0"/>
              <a:t>purpose flour </a:t>
            </a:r>
          </a:p>
          <a:p>
            <a:r>
              <a:rPr lang="en-AU" sz="1200" dirty="0"/>
              <a:t>3 heaped </a:t>
            </a:r>
            <a:r>
              <a:rPr lang="en-AU" sz="1200" dirty="0" smtClean="0"/>
              <a:t>tbsp. </a:t>
            </a:r>
            <a:r>
              <a:rPr lang="en-AU" sz="1200" dirty="0"/>
              <a:t>rolled oats </a:t>
            </a:r>
          </a:p>
          <a:p>
            <a:r>
              <a:rPr lang="en-AU" sz="1200" dirty="0" smtClean="0"/>
              <a:t>about </a:t>
            </a:r>
            <a:r>
              <a:rPr lang="en-AU" sz="1200" dirty="0"/>
              <a:t>2/3 </a:t>
            </a:r>
            <a:r>
              <a:rPr lang="en-AU" sz="1200" dirty="0" smtClean="0"/>
              <a:t>cup </a:t>
            </a:r>
            <a:r>
              <a:rPr lang="en-AU" sz="1200" dirty="0"/>
              <a:t>wheat germ </a:t>
            </a:r>
          </a:p>
          <a:p>
            <a:r>
              <a:rPr lang="en-AU" sz="1200" dirty="0"/>
              <a:t>2 </a:t>
            </a:r>
            <a:r>
              <a:rPr lang="en-AU" sz="1200" dirty="0" smtClean="0"/>
              <a:t>tsp. </a:t>
            </a:r>
            <a:r>
              <a:rPr lang="en-AU" sz="1200" dirty="0"/>
              <a:t>baking powder </a:t>
            </a:r>
          </a:p>
          <a:p>
            <a:r>
              <a:rPr lang="en-AU" sz="1200" dirty="0"/>
              <a:t>1/2 </a:t>
            </a:r>
            <a:r>
              <a:rPr lang="en-AU" sz="1200" dirty="0" smtClean="0"/>
              <a:t>tsp. </a:t>
            </a:r>
            <a:r>
              <a:rPr lang="en-AU" sz="1200" dirty="0"/>
              <a:t>nutmeg </a:t>
            </a:r>
          </a:p>
          <a:p>
            <a:r>
              <a:rPr lang="en-AU" sz="1200" dirty="0"/>
              <a:t>1/2 </a:t>
            </a:r>
            <a:r>
              <a:rPr lang="en-AU" sz="1200" dirty="0" smtClean="0"/>
              <a:t>tsp. </a:t>
            </a:r>
            <a:r>
              <a:rPr lang="en-AU" sz="1200" dirty="0"/>
              <a:t>cinnamon </a:t>
            </a:r>
          </a:p>
          <a:p>
            <a:r>
              <a:rPr lang="en-AU" sz="1200" dirty="0"/>
              <a:t>2 large beaten eggs </a:t>
            </a:r>
          </a:p>
          <a:p>
            <a:r>
              <a:rPr lang="en-AU" sz="1200" dirty="0" smtClean="0"/>
              <a:t>2 cups </a:t>
            </a:r>
            <a:r>
              <a:rPr lang="en-AU" sz="1200" dirty="0" smtClean="0"/>
              <a:t>breastmilk </a:t>
            </a:r>
            <a:endParaRPr lang="en-AU" sz="1200" dirty="0" smtClean="0"/>
          </a:p>
          <a:p>
            <a:r>
              <a:rPr lang="en-AU" sz="1200" dirty="0" smtClean="0"/>
              <a:t>1/2 cup </a:t>
            </a:r>
            <a:r>
              <a:rPr lang="en-AU" sz="1200" dirty="0"/>
              <a:t>mashed, cooked sweet potato </a:t>
            </a:r>
          </a:p>
          <a:p>
            <a:r>
              <a:rPr lang="en-AU" sz="1200" dirty="0"/>
              <a:t>1 apple, cored and chopped into bite sized pieces </a:t>
            </a:r>
            <a:r>
              <a:rPr lang="en-AU" sz="1200" dirty="0" smtClean="0"/>
              <a:t>little </a:t>
            </a:r>
            <a:r>
              <a:rPr lang="en-AU" sz="1200" dirty="0"/>
              <a:t>oil </a:t>
            </a:r>
          </a:p>
          <a:p>
            <a:endParaRPr lang="en-AU" sz="1200" dirty="0"/>
          </a:p>
          <a:p>
            <a:r>
              <a:rPr lang="en-AU" sz="1400" b="1" dirty="0" smtClean="0"/>
              <a:t>Method</a:t>
            </a:r>
          </a:p>
          <a:p>
            <a:r>
              <a:rPr lang="en-AU" sz="1200" dirty="0"/>
              <a:t>Lightly steam the chopped apple or simmer it in a very little water until tender. </a:t>
            </a:r>
          </a:p>
          <a:p>
            <a:endParaRPr lang="en-AU" sz="1200" dirty="0"/>
          </a:p>
          <a:p>
            <a:r>
              <a:rPr lang="en-AU" sz="1200" dirty="0"/>
              <a:t>Mix the all purpose flour, whole wheat flour, oats, wheat germ, baking powder and spices together in a bowl. </a:t>
            </a:r>
          </a:p>
          <a:p>
            <a:endParaRPr lang="en-AU" sz="1200" dirty="0"/>
          </a:p>
          <a:p>
            <a:r>
              <a:rPr lang="en-AU" sz="1200" dirty="0"/>
              <a:t>Place the sweet potato in a separate bowl and slowly stir in the milk. Add the eggs and mix well. </a:t>
            </a:r>
          </a:p>
          <a:p>
            <a:endParaRPr lang="en-AU" sz="1200" dirty="0"/>
          </a:p>
          <a:p>
            <a:r>
              <a:rPr lang="en-AU" sz="1200" dirty="0"/>
              <a:t>Pour the wet ingredients into the dry and stir until everything is just moist, then stir in the cooked apple. </a:t>
            </a:r>
          </a:p>
          <a:p>
            <a:endParaRPr lang="en-AU" sz="1200" dirty="0"/>
          </a:p>
          <a:p>
            <a:r>
              <a:rPr lang="en-AU" sz="1200" dirty="0"/>
              <a:t>Heat a little oil in a frying pan and spoon in the mixture to form individual pancakes. Remember - our recipe produces a fairly thick mixture... if you like yours to be runnier, then thin with a little more milk. </a:t>
            </a:r>
          </a:p>
          <a:p>
            <a:endParaRPr lang="en-AU" sz="1200" dirty="0"/>
          </a:p>
          <a:p>
            <a:pPr lvl="0"/>
            <a:r>
              <a:rPr lang="en-AU" sz="1200" dirty="0"/>
              <a:t>Cook for a few minutes on each side until golden, then cool and serve. </a:t>
            </a:r>
            <a:r>
              <a:rPr lang="en-AU" sz="1100" dirty="0">
                <a:solidFill>
                  <a:prstClr val="black"/>
                </a:solidFill>
              </a:rPr>
              <a:t>(Homemade baby Food,2010)</a:t>
            </a:r>
          </a:p>
          <a:p>
            <a:endParaRPr lang="en-AU" sz="1200" dirty="0"/>
          </a:p>
          <a:p>
            <a:endParaRPr lang="en-AU" sz="1000" dirty="0"/>
          </a:p>
          <a:p>
            <a:pPr algn="ctr"/>
            <a:r>
              <a:rPr lang="en-AU" sz="1000" dirty="0"/>
              <a:t>Leftover sweet potato and apple pancakes may be frozen for up to one month</a:t>
            </a:r>
          </a:p>
          <a:p>
            <a:endParaRPr lang="en-AU" sz="1600" dirty="0"/>
          </a:p>
          <a:p>
            <a:endParaRPr lang="en-AU" sz="1600" dirty="0"/>
          </a:p>
          <a:p>
            <a:endParaRPr lang="en-AU" sz="1600" dirty="0"/>
          </a:p>
          <a:p>
            <a:endParaRPr lang="en-AU" dirty="0"/>
          </a:p>
          <a:p>
            <a:endParaRPr lang="en-AU" dirty="0" smtClean="0"/>
          </a:p>
          <a:p>
            <a:endParaRPr lang="en-AU" dirty="0"/>
          </a:p>
        </p:txBody>
      </p:sp>
      <p:pic>
        <p:nvPicPr>
          <p:cNvPr id="1026" name="Picture 2" descr="http://www.thedailydish.us/images/apple%20panc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36712"/>
            <a:ext cx="2971699"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8BC020-BFC7-4F1C-8D1B-298917FC7B3A}" type="slidenum">
              <a:rPr lang="en-AU" smtClean="0"/>
              <a:t>27</a:t>
            </a:fld>
            <a:endParaRPr lang="en-AU" dirty="0"/>
          </a:p>
        </p:txBody>
      </p:sp>
      <p:pic>
        <p:nvPicPr>
          <p:cNvPr id="5" name="Picture 2" descr="http://1.bp.blogspot.com/-G-DaNh-NWIA/T3rZK5ZZe1I/AAAAAAAABUg/aE_hHrJPh-Q/s1600/apple-ful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082165"/>
            <a:ext cx="1512168" cy="152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9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4624"/>
            <a:ext cx="7992888" cy="8017579"/>
          </a:xfrm>
          <a:prstGeom prst="rect">
            <a:avLst/>
          </a:prstGeom>
          <a:noFill/>
        </p:spPr>
        <p:txBody>
          <a:bodyPr wrap="square" rtlCol="0">
            <a:spAutoFit/>
          </a:bodyPr>
          <a:lstStyle/>
          <a:p>
            <a:pPr algn="ctr"/>
            <a:r>
              <a:rPr lang="en-AU" b="1" dirty="0" smtClean="0"/>
              <a:t>RECIPE </a:t>
            </a:r>
          </a:p>
          <a:p>
            <a:pPr algn="ctr"/>
            <a:r>
              <a:rPr lang="en-AU" sz="1100" dirty="0" smtClean="0"/>
              <a:t>suitable 12mths onwards</a:t>
            </a:r>
          </a:p>
          <a:p>
            <a:endParaRPr lang="en-AU" dirty="0" smtClean="0"/>
          </a:p>
          <a:p>
            <a:r>
              <a:rPr lang="en-AU" sz="2400" b="1" dirty="0">
                <a:latin typeface="Freestyle Script" pitchFamily="66" charset="0"/>
              </a:rPr>
              <a:t>Tuna and Spinach Quiche </a:t>
            </a:r>
            <a:endParaRPr lang="en-AU" dirty="0"/>
          </a:p>
          <a:p>
            <a:r>
              <a:rPr lang="en-AU" sz="1600" b="1" dirty="0" smtClean="0"/>
              <a:t>Ingredience</a:t>
            </a:r>
          </a:p>
          <a:p>
            <a:r>
              <a:rPr lang="en-AU" sz="1200" dirty="0" smtClean="0"/>
              <a:t>1 </a:t>
            </a:r>
            <a:r>
              <a:rPr lang="en-AU" sz="1200" dirty="0"/>
              <a:t>1/2 </a:t>
            </a:r>
            <a:r>
              <a:rPr lang="en-AU" sz="1200" dirty="0" smtClean="0"/>
              <a:t>cups whole </a:t>
            </a:r>
            <a:r>
              <a:rPr lang="en-AU" sz="1200" dirty="0"/>
              <a:t>wheat flour</a:t>
            </a:r>
          </a:p>
          <a:p>
            <a:r>
              <a:rPr lang="en-AU" sz="1200" dirty="0" smtClean="0"/>
              <a:t>3/8 cup unsalted </a:t>
            </a:r>
            <a:r>
              <a:rPr lang="en-AU" sz="1200" dirty="0"/>
              <a:t>butter</a:t>
            </a:r>
          </a:p>
          <a:p>
            <a:r>
              <a:rPr lang="en-AU" sz="1200" dirty="0"/>
              <a:t>1 to 2 </a:t>
            </a:r>
            <a:r>
              <a:rPr lang="en-AU" sz="1200" dirty="0" smtClean="0"/>
              <a:t>tbsp. </a:t>
            </a:r>
            <a:r>
              <a:rPr lang="en-AU" sz="1200" dirty="0"/>
              <a:t>water</a:t>
            </a:r>
          </a:p>
          <a:p>
            <a:r>
              <a:rPr lang="en-AU" sz="1200" dirty="0"/>
              <a:t>2 </a:t>
            </a:r>
            <a:r>
              <a:rPr lang="en-AU" sz="1200" dirty="0" smtClean="0"/>
              <a:t>tbsp. </a:t>
            </a:r>
            <a:r>
              <a:rPr lang="en-AU" sz="1200" dirty="0"/>
              <a:t>finely chopped red onion</a:t>
            </a:r>
          </a:p>
          <a:p>
            <a:r>
              <a:rPr lang="en-AU" sz="1200" dirty="0"/>
              <a:t>large handful of fresh spinach, finely chopped</a:t>
            </a:r>
          </a:p>
          <a:p>
            <a:r>
              <a:rPr lang="en-AU" sz="1200" dirty="0"/>
              <a:t>1 small red pepper, roasted </a:t>
            </a:r>
            <a:endParaRPr lang="en-AU" sz="1200" dirty="0" smtClean="0"/>
          </a:p>
          <a:p>
            <a:r>
              <a:rPr lang="en-AU" sz="1200" dirty="0" smtClean="0"/>
              <a:t>1 </a:t>
            </a:r>
            <a:r>
              <a:rPr lang="en-AU" sz="1200" dirty="0"/>
              <a:t>can tuna, drained</a:t>
            </a:r>
          </a:p>
          <a:p>
            <a:r>
              <a:rPr lang="en-AU" sz="1200" dirty="0"/>
              <a:t>3 eggs</a:t>
            </a:r>
          </a:p>
          <a:p>
            <a:r>
              <a:rPr lang="en-AU" sz="1200" dirty="0" smtClean="0"/>
              <a:t>3/4 cup Breastmilk </a:t>
            </a:r>
          </a:p>
          <a:p>
            <a:r>
              <a:rPr lang="en-AU" sz="1200" dirty="0" smtClean="0"/>
              <a:t>1/2 cup </a:t>
            </a:r>
            <a:r>
              <a:rPr lang="en-AU" sz="1200" dirty="0"/>
              <a:t>grated Cheddar cheese</a:t>
            </a:r>
          </a:p>
          <a:p>
            <a:endParaRPr lang="en-AU" sz="1600" dirty="0"/>
          </a:p>
          <a:p>
            <a:r>
              <a:rPr lang="en-AU" sz="1600" b="1" dirty="0" smtClean="0"/>
              <a:t>Method</a:t>
            </a:r>
          </a:p>
          <a:p>
            <a:r>
              <a:rPr lang="en-AU" sz="1200" dirty="0"/>
              <a:t>Preheat the oven to 375 </a:t>
            </a:r>
            <a:r>
              <a:rPr lang="en-AU" sz="1200" dirty="0"/>
              <a:t>deg</a:t>
            </a:r>
            <a:r>
              <a:rPr lang="en-AU" sz="1200" dirty="0"/>
              <a:t> F (180 </a:t>
            </a:r>
            <a:r>
              <a:rPr lang="en-AU" sz="1200" dirty="0"/>
              <a:t>deg</a:t>
            </a:r>
            <a:r>
              <a:rPr lang="en-AU" sz="1200" dirty="0"/>
              <a:t> C).</a:t>
            </a:r>
          </a:p>
          <a:p>
            <a:r>
              <a:rPr lang="en-AU" sz="1200" dirty="0"/>
              <a:t>Rub the butter into the flour between your fingertips, until the mixture resembles fine bread crumbs.</a:t>
            </a:r>
          </a:p>
          <a:p>
            <a:r>
              <a:rPr lang="en-AU" sz="1200" dirty="0"/>
              <a:t>Stir in enough of the water to bring the mixture together into a ball.</a:t>
            </a:r>
          </a:p>
          <a:p>
            <a:r>
              <a:rPr lang="en-AU" sz="1200" dirty="0"/>
              <a:t>Either roll out the ball of pastry or simply press it into the bottom and sides of a shallow, greased oven proof dish (we use a circular 7″ dish).</a:t>
            </a:r>
          </a:p>
          <a:p>
            <a:r>
              <a:rPr lang="en-AU" sz="1200" dirty="0"/>
              <a:t>Sprinkle the pastry with the red onion, then cover the onion with the tuna.</a:t>
            </a:r>
          </a:p>
          <a:p>
            <a:r>
              <a:rPr lang="en-AU" sz="1200" dirty="0"/>
              <a:t>Top the tuna with the chopped spinach.</a:t>
            </a:r>
          </a:p>
          <a:p>
            <a:r>
              <a:rPr lang="en-AU" sz="1200" dirty="0"/>
              <a:t>Puree the roasted red pepper.</a:t>
            </a:r>
          </a:p>
          <a:p>
            <a:r>
              <a:rPr lang="en-AU" sz="1200" dirty="0"/>
              <a:t>Beat the eggs into the milk, then stir in the red pepper puree (this gives a rich flavour, wonderful colour AND adds extra nutrients!).</a:t>
            </a:r>
          </a:p>
          <a:p>
            <a:r>
              <a:rPr lang="en-AU" sz="1200" dirty="0"/>
              <a:t>Pour this mixture over the spinach and tuna.</a:t>
            </a:r>
          </a:p>
          <a:p>
            <a:r>
              <a:rPr lang="en-AU" sz="1200" dirty="0"/>
              <a:t>Sprinkle the grated cheese over the top and place in the oven.</a:t>
            </a:r>
          </a:p>
          <a:p>
            <a:r>
              <a:rPr lang="en-AU" sz="1200" dirty="0"/>
              <a:t>Cook for 30 to 40 minutes until set (you should be able to tilt the dish from side to side with the egg mixture remaining firm).</a:t>
            </a:r>
          </a:p>
          <a:p>
            <a:r>
              <a:rPr lang="en-AU" sz="1200" dirty="0"/>
              <a:t>Cool for at least 20 minutes before serving – this allows the quiche to set even more and makes it easier for baby to pick up.</a:t>
            </a:r>
          </a:p>
          <a:p>
            <a:pPr lvl="0"/>
            <a:r>
              <a:rPr lang="en-AU" sz="1200" dirty="0"/>
              <a:t>Store in the fridge for up to 48 hours or in the freezer for up to one month</a:t>
            </a:r>
            <a:r>
              <a:rPr lang="en-AU" sz="1200" dirty="0" smtClean="0"/>
              <a:t>.</a:t>
            </a:r>
            <a:r>
              <a:rPr lang="en-AU" sz="1100" dirty="0">
                <a:solidFill>
                  <a:prstClr val="black"/>
                </a:solidFill>
              </a:rPr>
              <a:t> (Homemade baby Food,2010)</a:t>
            </a:r>
          </a:p>
          <a:p>
            <a:endParaRPr lang="en-AU" sz="1200" dirty="0"/>
          </a:p>
          <a:p>
            <a:endParaRPr lang="en-AU" sz="1200" dirty="0"/>
          </a:p>
          <a:p>
            <a:endParaRPr lang="en-AU" dirty="0" smtClean="0"/>
          </a:p>
          <a:p>
            <a:endParaRPr lang="en-AU" dirty="0"/>
          </a:p>
          <a:p>
            <a:endParaRPr lang="en-AU" dirty="0" smtClean="0"/>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691" y="836712"/>
            <a:ext cx="288032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8BC020-BFC7-4F1C-8D1B-298917FC7B3A}" type="slidenum">
              <a:rPr lang="en-AU" smtClean="0"/>
              <a:t>28</a:t>
            </a:fld>
            <a:endParaRPr lang="en-AU" dirty="0"/>
          </a:p>
        </p:txBody>
      </p:sp>
      <p:pic>
        <p:nvPicPr>
          <p:cNvPr id="4098" name="Picture 2" descr="http://t0.gstatic.com/images?q=tbn:ANd9GcS3Z1Lmxx6sRY4KP6GFDzIcDM5fr9f0XO7yG8E5w-UwA1_K7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836712"/>
            <a:ext cx="1944216" cy="972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34890" y="3097560"/>
            <a:ext cx="2222054" cy="230832"/>
          </a:xfrm>
          <a:prstGeom prst="rect">
            <a:avLst/>
          </a:prstGeom>
          <a:noFill/>
        </p:spPr>
        <p:txBody>
          <a:bodyPr wrap="square" rtlCol="0">
            <a:spAutoFit/>
          </a:bodyPr>
          <a:lstStyle/>
          <a:p>
            <a:r>
              <a:rPr lang="en-AU" sz="900" dirty="0" smtClean="0"/>
              <a:t>Image courtesy of Home made baby food</a:t>
            </a:r>
            <a:endParaRPr lang="en-AU" sz="900" dirty="0"/>
          </a:p>
        </p:txBody>
      </p:sp>
    </p:spTree>
    <p:extLst>
      <p:ext uri="{BB962C8B-B14F-4D97-AF65-F5344CB8AC3E}">
        <p14:creationId xmlns:p14="http://schemas.microsoft.com/office/powerpoint/2010/main" val="88539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81422"/>
            <a:ext cx="4392488" cy="6408712"/>
          </a:xfrm>
        </p:spPr>
        <p:txBody>
          <a:bodyPr>
            <a:normAutofit lnSpcReduction="10000"/>
          </a:bodyPr>
          <a:lstStyle/>
          <a:p>
            <a:pPr marL="82296" indent="0" algn="ctr">
              <a:buNone/>
            </a:pPr>
            <a:r>
              <a:rPr lang="en-AU" sz="1200" b="1" dirty="0"/>
              <a:t>RECIPE </a:t>
            </a:r>
          </a:p>
          <a:p>
            <a:pPr marL="82296" indent="0" algn="ctr">
              <a:buNone/>
            </a:pPr>
            <a:r>
              <a:rPr lang="en-AU" sz="1200" dirty="0"/>
              <a:t>suitable </a:t>
            </a:r>
            <a:r>
              <a:rPr lang="en-AU" sz="1200" dirty="0" smtClean="0"/>
              <a:t>12mths </a:t>
            </a:r>
            <a:r>
              <a:rPr lang="en-AU" sz="1200" dirty="0"/>
              <a:t>onwards</a:t>
            </a:r>
          </a:p>
          <a:p>
            <a:pPr marL="82296" indent="0">
              <a:buNone/>
            </a:pPr>
            <a:endParaRPr lang="en-AU" sz="1200" dirty="0"/>
          </a:p>
          <a:p>
            <a:pPr marL="82296" indent="0">
              <a:buNone/>
            </a:pPr>
            <a:r>
              <a:rPr lang="en-AU" b="1" dirty="0" smtClean="0">
                <a:latin typeface="Freestyle Script" pitchFamily="66" charset="0"/>
              </a:rPr>
              <a:t>Milk Jelly</a:t>
            </a:r>
            <a:endParaRPr lang="en-AU" b="1" dirty="0">
              <a:latin typeface="Freestyle Script" pitchFamily="66" charset="0"/>
            </a:endParaRPr>
          </a:p>
          <a:p>
            <a:pPr marL="82296" indent="0">
              <a:buNone/>
            </a:pPr>
            <a:endParaRPr lang="en-AU" sz="1200" dirty="0"/>
          </a:p>
          <a:p>
            <a:pPr marL="82296" indent="0">
              <a:buNone/>
            </a:pPr>
            <a:r>
              <a:rPr lang="en-AU" sz="1200" b="1" dirty="0"/>
              <a:t>Ingredience</a:t>
            </a:r>
          </a:p>
          <a:p>
            <a:pPr marL="82296" indent="0">
              <a:buNone/>
            </a:pPr>
            <a:r>
              <a:rPr lang="en-AU" sz="1200" dirty="0" smtClean="0"/>
              <a:t>2 </a:t>
            </a:r>
            <a:r>
              <a:rPr lang="en-AU" sz="1200" dirty="0"/>
              <a:t>1/4 cups </a:t>
            </a:r>
            <a:r>
              <a:rPr lang="en-AU" sz="1200" dirty="0" smtClean="0"/>
              <a:t>Breastmilk </a:t>
            </a:r>
            <a:endParaRPr lang="en-AU" sz="1200" dirty="0"/>
          </a:p>
          <a:p>
            <a:pPr marL="82296" indent="0">
              <a:buNone/>
            </a:pPr>
            <a:r>
              <a:rPr lang="en-AU" sz="1200" dirty="0"/>
              <a:t>1 cup </a:t>
            </a:r>
            <a:r>
              <a:rPr lang="en-AU" sz="1200" dirty="0" smtClean="0"/>
              <a:t>thin </a:t>
            </a:r>
            <a:r>
              <a:rPr lang="en-AU" sz="1200" dirty="0"/>
              <a:t>cream </a:t>
            </a:r>
          </a:p>
          <a:p>
            <a:pPr marL="82296" indent="0">
              <a:buNone/>
            </a:pPr>
            <a:r>
              <a:rPr lang="en-AU" sz="1200" dirty="0"/>
              <a:t>1/2 cup </a:t>
            </a:r>
            <a:r>
              <a:rPr lang="en-AU" sz="1200" dirty="0" smtClean="0"/>
              <a:t>caster </a:t>
            </a:r>
            <a:r>
              <a:rPr lang="en-AU" sz="1200" dirty="0"/>
              <a:t>sugar </a:t>
            </a:r>
          </a:p>
          <a:p>
            <a:pPr marL="82296" indent="0">
              <a:buNone/>
            </a:pPr>
            <a:r>
              <a:rPr lang="en-AU" sz="1200" dirty="0"/>
              <a:t>2 </a:t>
            </a:r>
            <a:r>
              <a:rPr lang="en-AU" sz="1200" dirty="0" smtClean="0"/>
              <a:t>tsp. </a:t>
            </a:r>
            <a:r>
              <a:rPr lang="en-AU" sz="1200" dirty="0"/>
              <a:t>vanilla extract </a:t>
            </a:r>
          </a:p>
          <a:p>
            <a:pPr marL="82296" indent="0">
              <a:buNone/>
            </a:pPr>
            <a:r>
              <a:rPr lang="en-AU" sz="1200" dirty="0"/>
              <a:t>8 </a:t>
            </a:r>
            <a:r>
              <a:rPr lang="en-AU" sz="1200" dirty="0" smtClean="0"/>
              <a:t>tsp. </a:t>
            </a:r>
            <a:r>
              <a:rPr lang="en-AU" sz="1200" dirty="0"/>
              <a:t>powdered </a:t>
            </a:r>
            <a:r>
              <a:rPr lang="en-AU" sz="1200" dirty="0" smtClean="0"/>
              <a:t>gelatine</a:t>
            </a:r>
          </a:p>
          <a:p>
            <a:pPr marL="82296" indent="0">
              <a:buNone/>
            </a:pPr>
            <a:endParaRPr lang="en-AU" sz="1200" b="1" dirty="0" smtClean="0"/>
          </a:p>
          <a:p>
            <a:pPr marL="82296" indent="0">
              <a:buNone/>
            </a:pPr>
            <a:r>
              <a:rPr lang="en-AU" sz="1200" b="1" dirty="0" smtClean="0"/>
              <a:t>Method</a:t>
            </a:r>
            <a:endParaRPr lang="en-AU" sz="1200" dirty="0"/>
          </a:p>
          <a:p>
            <a:pPr marL="82296" indent="0">
              <a:buNone/>
            </a:pPr>
            <a:endParaRPr lang="en-AU" sz="1200" dirty="0"/>
          </a:p>
          <a:p>
            <a:pPr marL="82296" indent="0">
              <a:buNone/>
            </a:pPr>
            <a:r>
              <a:rPr lang="en-AU" sz="1200" dirty="0"/>
              <a:t>Place milk, cream, sugar and vanilla in a saucepan over low heat, stirring until the sugar dissolves. Remove from heat. </a:t>
            </a:r>
          </a:p>
          <a:p>
            <a:pPr marL="82296" indent="0">
              <a:buNone/>
            </a:pPr>
            <a:endParaRPr lang="en-AU" sz="1200" dirty="0"/>
          </a:p>
          <a:p>
            <a:pPr marL="82296" indent="0">
              <a:buNone/>
            </a:pPr>
            <a:r>
              <a:rPr lang="en-AU" sz="1200" dirty="0"/>
              <a:t>Place 1/4 cup water in a heatproof bowl and sprinkle gelatine over top. Sit bowl in a saucepan of gently simmering water, and stir over </a:t>
            </a:r>
            <a:r>
              <a:rPr lang="en-AU" sz="1200" dirty="0" smtClean="0"/>
              <a:t>low? Heat </a:t>
            </a:r>
            <a:r>
              <a:rPr lang="en-AU" sz="1200" dirty="0"/>
              <a:t>until gelatine dissolves and liquid is clear. </a:t>
            </a:r>
          </a:p>
          <a:p>
            <a:pPr marL="82296" indent="0">
              <a:buNone/>
            </a:pPr>
            <a:endParaRPr lang="en-AU" sz="1200" dirty="0"/>
          </a:p>
          <a:p>
            <a:pPr marL="82296" lvl="0" indent="0">
              <a:buClr>
                <a:srgbClr val="3891A7"/>
              </a:buClr>
              <a:buNone/>
            </a:pPr>
            <a:r>
              <a:rPr lang="en-AU" sz="1200" dirty="0"/>
              <a:t>Add to milk mixture, then pour into a 5-cup (1.25L) mould. When cooled, refrigerate overnight. </a:t>
            </a:r>
            <a:r>
              <a:rPr lang="en-AU" sz="1100" dirty="0">
                <a:solidFill>
                  <a:prstClr val="black"/>
                </a:solidFill>
              </a:rPr>
              <a:t>(TASTE,2012</a:t>
            </a:r>
            <a:r>
              <a:rPr lang="en-AU" sz="1100" dirty="0" smtClean="0">
                <a:solidFill>
                  <a:prstClr val="black"/>
                </a:solidFill>
              </a:rPr>
              <a:t>)</a:t>
            </a:r>
            <a:endParaRPr lang="en-AU" sz="1200" dirty="0"/>
          </a:p>
          <a:p>
            <a:pPr marL="82296" indent="0">
              <a:buNone/>
            </a:pPr>
            <a:endParaRPr lang="en-AU" sz="1200" dirty="0"/>
          </a:p>
          <a:p>
            <a:pPr marL="82296" indent="0">
              <a:buNone/>
            </a:pPr>
            <a:r>
              <a:rPr lang="en-AU" sz="1200" dirty="0"/>
              <a:t>Serve with rhubarb &amp; raspberry compote.</a:t>
            </a:r>
          </a:p>
          <a:p>
            <a:pPr marL="82296" indent="0">
              <a:buNone/>
            </a:pPr>
            <a:endParaRPr lang="en-AU" sz="1200" dirty="0"/>
          </a:p>
          <a:p>
            <a:pPr marL="82296" indent="0">
              <a:buNone/>
            </a:pPr>
            <a:endParaRPr lang="en-AU" sz="1200" dirty="0"/>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484784"/>
            <a:ext cx="2448272" cy="1627697"/>
          </a:xfrm>
          <a:prstGeom prst="rect">
            <a:avLst/>
          </a:prstGeom>
        </p:spPr>
      </p:pic>
      <p:sp>
        <p:nvSpPr>
          <p:cNvPr id="4" name="Slide Number Placeholder 3"/>
          <p:cNvSpPr>
            <a:spLocks noGrp="1"/>
          </p:cNvSpPr>
          <p:nvPr>
            <p:ph type="sldNum" sz="quarter" idx="12"/>
          </p:nvPr>
        </p:nvSpPr>
        <p:spPr/>
        <p:txBody>
          <a:bodyPr/>
          <a:lstStyle/>
          <a:p>
            <a:fld id="{DB8BC020-BFC7-4F1C-8D1B-298917FC7B3A}" type="slidenum">
              <a:rPr lang="en-AU" smtClean="0"/>
              <a:t>29</a:t>
            </a:fld>
            <a:endParaRPr lang="en-AU" dirty="0"/>
          </a:p>
        </p:txBody>
      </p:sp>
      <p:sp>
        <p:nvSpPr>
          <p:cNvPr id="2" name="TextBox 1"/>
          <p:cNvSpPr txBox="1"/>
          <p:nvPr/>
        </p:nvSpPr>
        <p:spPr>
          <a:xfrm>
            <a:off x="1043608" y="188640"/>
            <a:ext cx="3168352" cy="3970318"/>
          </a:xfrm>
          <a:prstGeom prst="rect">
            <a:avLst/>
          </a:prstGeom>
          <a:noFill/>
          <a:ln>
            <a:solidFill>
              <a:schemeClr val="bg1">
                <a:lumMod val="65000"/>
              </a:schemeClr>
            </a:solidFill>
          </a:ln>
        </p:spPr>
        <p:txBody>
          <a:bodyPr wrap="square" rtlCol="0">
            <a:spAutoFit/>
          </a:bodyPr>
          <a:lstStyle/>
          <a:p>
            <a:pPr algn="ctr"/>
            <a:r>
              <a:rPr lang="en-AU" b="1" dirty="0" smtClean="0">
                <a:latin typeface="Freestyle Script" pitchFamily="66" charset="0"/>
              </a:rPr>
              <a:t>Did You </a:t>
            </a:r>
            <a:r>
              <a:rPr lang="en-AU" b="1" dirty="0">
                <a:latin typeface="Freestyle Script" pitchFamily="66" charset="0"/>
              </a:rPr>
              <a:t>Know</a:t>
            </a:r>
            <a:r>
              <a:rPr lang="en-AU" b="1" dirty="0" smtClean="0">
                <a:latin typeface="Freestyle Script" pitchFamily="66" charset="0"/>
              </a:rPr>
              <a:t>?</a:t>
            </a:r>
          </a:p>
          <a:p>
            <a:r>
              <a:rPr lang="en-AU" dirty="0" smtClean="0">
                <a:latin typeface="Freestyle Script" pitchFamily="66" charset="0"/>
              </a:rPr>
              <a:t> </a:t>
            </a:r>
            <a:r>
              <a:rPr lang="en-AU" dirty="0">
                <a:latin typeface="Freestyle Script" pitchFamily="66" charset="0"/>
              </a:rPr>
              <a:t>Adults who were breastfed as babies often have lower blood pressure and lower cholesterol, as well as lower rates of overweight, obesity and type-2 diabetes. Breastfeeding also contributes to the health and well-being of mothers; it reduces the risk of ovarian and breast cancer and helps space pregnancies -- exclusive breastfeeding of babies under six months has a hormonal effect which often induces a lack of menstruation. This is a natural (though not fail-safe) method of birth control known as the Lactation Amenorrhoea Method</a:t>
            </a:r>
            <a:endParaRPr lang="en-AU" dirty="0" smtClean="0">
              <a:latin typeface="Freestyle Script" pitchFamily="66" charset="0"/>
            </a:endParaRPr>
          </a:p>
          <a:p>
            <a:endParaRPr lang="en-AU" dirty="0"/>
          </a:p>
        </p:txBody>
      </p:sp>
      <p:pic>
        <p:nvPicPr>
          <p:cNvPr id="2050" name="Picture 2" descr="http://us.123rf.com/400wm/400/400/andreykuzmin/andreykuzmin1110/andreykuzmin111000010/10833358-baby-boy-eating-red-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7" y="4008406"/>
            <a:ext cx="2420293" cy="27118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88224" y="3054152"/>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278442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4632" y="620688"/>
            <a:ext cx="3816424" cy="3185487"/>
          </a:xfrm>
          <a:prstGeom prst="rect">
            <a:avLst/>
          </a:prstGeom>
          <a:noFill/>
          <a:ln>
            <a:solidFill>
              <a:schemeClr val="bg1">
                <a:lumMod val="65000"/>
              </a:schemeClr>
            </a:solidFill>
          </a:ln>
        </p:spPr>
        <p:txBody>
          <a:bodyPr wrap="square" rtlCol="0">
            <a:spAutoFit/>
          </a:bodyPr>
          <a:lstStyle/>
          <a:p>
            <a:pPr algn="ctr"/>
            <a:r>
              <a:rPr lang="en-AU" b="1" dirty="0" smtClean="0"/>
              <a:t>RECIPE </a:t>
            </a:r>
          </a:p>
          <a:p>
            <a:pPr algn="ctr"/>
            <a:endParaRPr lang="en-AU" sz="1100" dirty="0" smtClean="0"/>
          </a:p>
          <a:p>
            <a:endParaRPr lang="en-AU" dirty="0" smtClean="0"/>
          </a:p>
          <a:p>
            <a:r>
              <a:rPr lang="en-AU" sz="2400" b="1" dirty="0" smtClean="0">
                <a:latin typeface="Freestyle Script" pitchFamily="66" charset="0"/>
              </a:rPr>
              <a:t>Breast milk Butter</a:t>
            </a:r>
          </a:p>
          <a:p>
            <a:endParaRPr lang="en-AU" dirty="0"/>
          </a:p>
          <a:p>
            <a:r>
              <a:rPr lang="en-AU" sz="1600" b="1" dirty="0" smtClean="0"/>
              <a:t>Ingredience</a:t>
            </a:r>
          </a:p>
          <a:p>
            <a:r>
              <a:rPr lang="en-AU" sz="1600" dirty="0" smtClean="0"/>
              <a:t>Breastmilk</a:t>
            </a:r>
            <a:endParaRPr lang="en-AU" sz="1600" dirty="0" smtClean="0"/>
          </a:p>
          <a:p>
            <a:endParaRPr lang="en-AU" sz="1600" dirty="0"/>
          </a:p>
          <a:p>
            <a:r>
              <a:rPr lang="en-AU" sz="1600" b="1" dirty="0" smtClean="0"/>
              <a:t>Method</a:t>
            </a:r>
          </a:p>
          <a:p>
            <a:r>
              <a:rPr lang="en-AU" sz="1600" dirty="0"/>
              <a:t>Add </a:t>
            </a:r>
            <a:r>
              <a:rPr lang="en-AU" sz="1600" dirty="0" smtClean="0"/>
              <a:t>breast milk </a:t>
            </a:r>
            <a:r>
              <a:rPr lang="en-AU" sz="1600" dirty="0"/>
              <a:t>to a clean jam jar. Screw lid on tight and shake vigorously until you </a:t>
            </a:r>
            <a:r>
              <a:rPr lang="en-AU" sz="1600" dirty="0" smtClean="0"/>
              <a:t>have </a:t>
            </a:r>
            <a:r>
              <a:rPr lang="en-AU" sz="1600" dirty="0"/>
              <a:t>butter</a:t>
            </a:r>
            <a:r>
              <a:rPr lang="en-AU" sz="1600" dirty="0"/>
              <a:t>. </a:t>
            </a:r>
            <a:r>
              <a:rPr lang="en-AU" sz="1050" dirty="0" smtClean="0"/>
              <a:t>(</a:t>
            </a:r>
            <a:r>
              <a:rPr lang="en-AU" sz="1050" dirty="0"/>
              <a:t>The Green Parent,2012)</a:t>
            </a:r>
            <a:endParaRPr lang="en-AU" sz="1050" dirty="0"/>
          </a:p>
        </p:txBody>
      </p:sp>
      <p:sp>
        <p:nvSpPr>
          <p:cNvPr id="7" name="TextBox 6"/>
          <p:cNvSpPr txBox="1"/>
          <p:nvPr/>
        </p:nvSpPr>
        <p:spPr>
          <a:xfrm>
            <a:off x="6912176" y="2861587"/>
            <a:ext cx="2016224" cy="215444"/>
          </a:xfrm>
          <a:prstGeom prst="rect">
            <a:avLst/>
          </a:prstGeom>
          <a:noFill/>
        </p:spPr>
        <p:txBody>
          <a:bodyPr wrap="square" rtlCol="0">
            <a:spAutoFit/>
          </a:bodyPr>
          <a:lstStyle/>
          <a:p>
            <a:r>
              <a:rPr lang="en-AU" sz="800" dirty="0" smtClean="0"/>
              <a:t>Image courtesy of Farex</a:t>
            </a:r>
            <a:endParaRPr lang="en-AU" sz="800" dirty="0"/>
          </a:p>
        </p:txBody>
      </p:sp>
      <p:sp>
        <p:nvSpPr>
          <p:cNvPr id="2" name="Rectangle 1"/>
          <p:cNvSpPr/>
          <p:nvPr/>
        </p:nvSpPr>
        <p:spPr>
          <a:xfrm>
            <a:off x="999000" y="109207"/>
            <a:ext cx="8037496" cy="6524863"/>
          </a:xfrm>
          <a:prstGeom prst="rect">
            <a:avLst/>
          </a:prstGeom>
        </p:spPr>
        <p:txBody>
          <a:bodyPr wrap="square">
            <a:spAutoFit/>
          </a:bodyPr>
          <a:lstStyle/>
          <a:p>
            <a:r>
              <a:rPr lang="en-AU" b="1" dirty="0"/>
              <a:t>RECIPE </a:t>
            </a:r>
          </a:p>
          <a:p>
            <a:r>
              <a:rPr lang="en-AU" sz="2400" b="1" dirty="0" smtClean="0">
                <a:latin typeface="Freestyle Script" pitchFamily="66" charset="0"/>
              </a:rPr>
              <a:t>Breast </a:t>
            </a:r>
            <a:r>
              <a:rPr lang="en-AU" sz="2400" b="1" dirty="0">
                <a:latin typeface="Freestyle Script" pitchFamily="66" charset="0"/>
              </a:rPr>
              <a:t>milk </a:t>
            </a:r>
            <a:r>
              <a:rPr lang="en-AU" sz="2400" b="1" dirty="0" smtClean="0">
                <a:latin typeface="Freestyle Script" pitchFamily="66" charset="0"/>
              </a:rPr>
              <a:t>Soap</a:t>
            </a:r>
            <a:endParaRPr lang="en-AU" sz="2400" b="1" dirty="0">
              <a:latin typeface="Freestyle Script" pitchFamily="66" charset="0"/>
            </a:endParaRPr>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r>
              <a:rPr lang="en-AU" sz="1600" b="1" dirty="0"/>
              <a:t>Ingredience</a:t>
            </a:r>
          </a:p>
          <a:p>
            <a:r>
              <a:rPr lang="en-AU" sz="1400" dirty="0"/>
              <a:t>2 cups vegetable oil (such as olive or coconut)</a:t>
            </a:r>
          </a:p>
          <a:p>
            <a:r>
              <a:rPr lang="en-AU" sz="1400" dirty="0"/>
              <a:t>1/4 cup water</a:t>
            </a:r>
          </a:p>
          <a:p>
            <a:r>
              <a:rPr lang="en-AU" sz="1400" dirty="0"/>
              <a:t>1/4 cup lye (solid </a:t>
            </a:r>
            <a:r>
              <a:rPr lang="en-AU" sz="1400" dirty="0"/>
              <a:t>NaOH</a:t>
            </a:r>
            <a:r>
              <a:rPr lang="en-AU" sz="1400" dirty="0"/>
              <a:t>)</a:t>
            </a:r>
          </a:p>
          <a:p>
            <a:r>
              <a:rPr lang="en-AU" sz="1400" dirty="0"/>
              <a:t>1 cup breastmilk</a:t>
            </a:r>
          </a:p>
          <a:p>
            <a:endParaRPr lang="en-AU" sz="1600" dirty="0"/>
          </a:p>
          <a:p>
            <a:r>
              <a:rPr lang="en-AU" sz="1600" b="1" dirty="0"/>
              <a:t>Method</a:t>
            </a:r>
          </a:p>
          <a:p>
            <a:r>
              <a:rPr lang="en-AU" sz="1400" dirty="0" smtClean="0"/>
              <a:t>Heat </a:t>
            </a:r>
            <a:r>
              <a:rPr lang="en-AU" sz="1400" dirty="0"/>
              <a:t>oil to 115°F. In a glass measuring cup, add lye to water. When the solution reaches 115°F, add to oil. Stir until the mix is silky; then add milk. </a:t>
            </a:r>
            <a:r>
              <a:rPr lang="en-AU" sz="1400" dirty="0" smtClean="0"/>
              <a:t>Colour </a:t>
            </a:r>
            <a:r>
              <a:rPr lang="en-AU" sz="1400" dirty="0"/>
              <a:t>will change; it is normal. Stir until you get instant pudding consistency, approximately 60 to 45 minutes. Pour in moulds. You can use almost anything, like silicone muffin tin or cookies tray. Avoid using metallic trays. Let sit 2 or 3 days, until you can unmould soaps easily. You have to let your soap “cure” 4 to 5 weeks, until it becomes neutral. You should get approximately 12 soaps</a:t>
            </a:r>
            <a:r>
              <a:rPr lang="en-AU" sz="1100" dirty="0" smtClean="0"/>
              <a:t>.(Thorn Apple Ridge Soaps)</a:t>
            </a:r>
            <a:endParaRPr lang="en-AU" sz="1100" dirty="0"/>
          </a:p>
          <a:p>
            <a:endParaRPr lang="en-AU" dirty="0"/>
          </a:p>
          <a:p>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812129"/>
            <a:ext cx="3024336" cy="204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592739"/>
            <a:ext cx="1872252" cy="124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8BC020-BFC7-4F1C-8D1B-298917FC7B3A}" type="slidenum">
              <a:rPr lang="en-AU" smtClean="0"/>
              <a:t>3</a:t>
            </a:fld>
            <a:endParaRPr lang="en-AU" dirty="0"/>
          </a:p>
        </p:txBody>
      </p:sp>
    </p:spTree>
    <p:extLst>
      <p:ext uri="{BB962C8B-B14F-4D97-AF65-F5344CB8AC3E}">
        <p14:creationId xmlns:p14="http://schemas.microsoft.com/office/powerpoint/2010/main" val="140851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1800" y="116632"/>
            <a:ext cx="5838800" cy="6408712"/>
          </a:xfrm>
        </p:spPr>
        <p:txBody>
          <a:bodyPr>
            <a:normAutofit fontScale="32500" lnSpcReduction="20000"/>
          </a:bodyPr>
          <a:lstStyle/>
          <a:p>
            <a:pPr marL="82296" lvl="0" indent="0" algn="ctr">
              <a:buClr>
                <a:srgbClr val="3891A7"/>
              </a:buClr>
              <a:buNone/>
            </a:pPr>
            <a:r>
              <a:rPr lang="en-AU" sz="4300" b="1" dirty="0">
                <a:solidFill>
                  <a:prstClr val="black"/>
                </a:solidFill>
              </a:rPr>
              <a:t>RECIPE </a:t>
            </a:r>
          </a:p>
          <a:p>
            <a:pPr marL="82296" lvl="0" indent="0" algn="ctr">
              <a:buClr>
                <a:srgbClr val="3891A7"/>
              </a:buClr>
              <a:buNone/>
            </a:pPr>
            <a:r>
              <a:rPr lang="en-AU" sz="4300" dirty="0">
                <a:solidFill>
                  <a:prstClr val="black"/>
                </a:solidFill>
              </a:rPr>
              <a:t>suitable 12mths onwards</a:t>
            </a:r>
          </a:p>
          <a:p>
            <a:pPr marL="82296" lvl="0" indent="0">
              <a:buClr>
                <a:srgbClr val="3891A7"/>
              </a:buClr>
              <a:buNone/>
            </a:pPr>
            <a:endParaRPr lang="en-AU" sz="4300" dirty="0">
              <a:solidFill>
                <a:prstClr val="black"/>
              </a:solidFill>
            </a:endParaRPr>
          </a:p>
          <a:p>
            <a:pPr marL="82296" lvl="0" indent="0">
              <a:buClr>
                <a:srgbClr val="3891A7"/>
              </a:buClr>
              <a:buNone/>
            </a:pPr>
            <a:r>
              <a:rPr lang="en-AU" sz="8600" b="1" dirty="0" smtClean="0">
                <a:solidFill>
                  <a:prstClr val="black"/>
                </a:solidFill>
                <a:latin typeface="Freestyle Script" pitchFamily="66" charset="0"/>
              </a:rPr>
              <a:t>Potato Bake</a:t>
            </a:r>
            <a:endParaRPr lang="en-AU" sz="8600" b="1" dirty="0">
              <a:solidFill>
                <a:prstClr val="black"/>
              </a:solidFill>
              <a:latin typeface="Freestyle Script" pitchFamily="66" charset="0"/>
            </a:endParaRPr>
          </a:p>
          <a:p>
            <a:pPr marL="82296" lvl="0" indent="0">
              <a:buClr>
                <a:srgbClr val="3891A7"/>
              </a:buClr>
              <a:buNone/>
            </a:pPr>
            <a:endParaRPr lang="en-AU" sz="7400" dirty="0">
              <a:solidFill>
                <a:prstClr val="black"/>
              </a:solidFill>
              <a:latin typeface="Freestyle Script" pitchFamily="66" charset="0"/>
            </a:endParaRPr>
          </a:p>
          <a:p>
            <a:pPr marL="82296" lvl="0" indent="0">
              <a:buClr>
                <a:srgbClr val="3891A7"/>
              </a:buClr>
              <a:buNone/>
            </a:pPr>
            <a:r>
              <a:rPr lang="en-AU" sz="4900" b="1" dirty="0">
                <a:solidFill>
                  <a:prstClr val="black"/>
                </a:solidFill>
              </a:rPr>
              <a:t>Ingredience</a:t>
            </a:r>
            <a:endParaRPr lang="en-AU" sz="4900" dirty="0">
              <a:solidFill>
                <a:prstClr val="black"/>
              </a:solidFill>
              <a:latin typeface="Freestyle Script" pitchFamily="66" charset="0"/>
            </a:endParaRPr>
          </a:p>
          <a:p>
            <a:pPr marL="82296" indent="0">
              <a:buNone/>
            </a:pPr>
            <a:r>
              <a:rPr lang="en-AU" sz="3700" dirty="0" smtClean="0"/>
              <a:t>700g </a:t>
            </a:r>
            <a:r>
              <a:rPr lang="en-AU" sz="3700" dirty="0"/>
              <a:t>desiree potatoes, peeled, thinly sliced </a:t>
            </a:r>
          </a:p>
          <a:p>
            <a:pPr marL="82296" indent="0">
              <a:buNone/>
            </a:pPr>
            <a:r>
              <a:rPr lang="en-AU" sz="3700" dirty="0"/>
              <a:t>1 small brown onion, thinly sliced </a:t>
            </a:r>
          </a:p>
          <a:p>
            <a:pPr marL="82296" indent="0">
              <a:buNone/>
            </a:pPr>
            <a:r>
              <a:rPr lang="en-AU" sz="3700" dirty="0"/>
              <a:t>1/2 cup grated tasty cheese </a:t>
            </a:r>
          </a:p>
          <a:p>
            <a:pPr marL="82296" indent="0">
              <a:buNone/>
            </a:pPr>
            <a:r>
              <a:rPr lang="en-AU" sz="3700" dirty="0" smtClean="0"/>
              <a:t>1/4 </a:t>
            </a:r>
            <a:r>
              <a:rPr lang="en-AU" sz="3700" dirty="0"/>
              <a:t>cup </a:t>
            </a:r>
            <a:r>
              <a:rPr lang="en-AU" sz="3700" dirty="0" smtClean="0"/>
              <a:t>Breastmilk </a:t>
            </a:r>
            <a:endParaRPr lang="en-AU" sz="3700" dirty="0"/>
          </a:p>
          <a:p>
            <a:pPr marL="82296" indent="0">
              <a:buNone/>
            </a:pPr>
            <a:r>
              <a:rPr lang="en-AU" sz="3700" dirty="0"/>
              <a:t>1/4 cup pure cream </a:t>
            </a:r>
          </a:p>
          <a:p>
            <a:pPr marL="82296" indent="0">
              <a:buNone/>
            </a:pPr>
            <a:r>
              <a:rPr lang="en-AU" sz="3700" dirty="0"/>
              <a:t>2 garlic cloves, crushed </a:t>
            </a:r>
          </a:p>
          <a:p>
            <a:pPr marL="82296" indent="0">
              <a:buNone/>
            </a:pPr>
            <a:r>
              <a:rPr lang="en-AU" sz="3700" dirty="0"/>
              <a:t>Pinch ground nutmeg</a:t>
            </a:r>
          </a:p>
          <a:p>
            <a:pPr marL="82296" indent="0">
              <a:buNone/>
            </a:pPr>
            <a:r>
              <a:rPr lang="en-AU" dirty="0"/>
              <a:t> </a:t>
            </a:r>
          </a:p>
          <a:p>
            <a:pPr marL="82296" indent="0">
              <a:buNone/>
            </a:pPr>
            <a:r>
              <a:rPr lang="en-AU" sz="3700" b="1" dirty="0"/>
              <a:t>Method</a:t>
            </a:r>
          </a:p>
          <a:p>
            <a:pPr marL="82296" indent="0">
              <a:buNone/>
            </a:pPr>
            <a:r>
              <a:rPr lang="en-AU" sz="3700" dirty="0"/>
              <a:t>Preheat oven to 180°C/160°C fan-forced. Lightly grease a 6 cup-capacity baking dish. </a:t>
            </a:r>
          </a:p>
          <a:p>
            <a:pPr marL="82296" indent="0">
              <a:buNone/>
            </a:pPr>
            <a:endParaRPr lang="en-AU" sz="3700" dirty="0"/>
          </a:p>
          <a:p>
            <a:pPr marL="82296" indent="0">
              <a:buNone/>
            </a:pPr>
            <a:r>
              <a:rPr lang="en-AU" sz="3700" dirty="0"/>
              <a:t>Make milk mixture: Combine milk, cream and garlic in a jug. Season with salt and pepper. Add nutmeg to milk mixture. </a:t>
            </a:r>
          </a:p>
          <a:p>
            <a:pPr marL="82296" indent="0">
              <a:buNone/>
            </a:pPr>
            <a:endParaRPr lang="en-AU" sz="3700" dirty="0"/>
          </a:p>
          <a:p>
            <a:pPr marL="82296" indent="0">
              <a:buNone/>
            </a:pPr>
            <a:r>
              <a:rPr lang="en-AU" sz="3700" dirty="0"/>
              <a:t>Layer one-quarter potato over base of prepared dish. Top with one-third onion. Repeat layers, finishing with potato. </a:t>
            </a:r>
          </a:p>
          <a:p>
            <a:pPr marL="82296" indent="0">
              <a:buNone/>
            </a:pPr>
            <a:endParaRPr lang="en-AU" sz="3700" dirty="0"/>
          </a:p>
          <a:p>
            <a:pPr marL="82296" indent="0">
              <a:buNone/>
            </a:pPr>
            <a:r>
              <a:rPr lang="en-AU" sz="3700" dirty="0"/>
              <a:t>Pour milk mixture over potato mixture. Sprinkle with cheese. Bake for 45 to 50 minutes or until potato is tender and cheese golden. Stand for 5 minutes. Serve</a:t>
            </a:r>
            <a:r>
              <a:rPr lang="en-AU" sz="3700" dirty="0" smtClean="0"/>
              <a:t>. </a:t>
            </a:r>
            <a:r>
              <a:rPr lang="en-AU" sz="3400" dirty="0" smtClean="0"/>
              <a:t>(TASTE,2012)</a:t>
            </a:r>
            <a:endParaRPr lang="en-AU" sz="3400" dirty="0"/>
          </a:p>
          <a:p>
            <a:endParaRPr lang="en-AU" sz="3700" dirty="0"/>
          </a:p>
          <a:p>
            <a:pPr marL="82296" indent="0">
              <a:buNone/>
            </a:pPr>
            <a:r>
              <a:rPr lang="en-AU" sz="3700" dirty="0" smtClean="0"/>
              <a:t> VARIATION – Add sweet potato to the bake</a:t>
            </a:r>
            <a:endParaRPr lang="en-AU" sz="3700" dirty="0"/>
          </a:p>
        </p:txBody>
      </p:sp>
      <p:sp>
        <p:nvSpPr>
          <p:cNvPr id="5" name="Slide Number Placeholder 4"/>
          <p:cNvSpPr>
            <a:spLocks noGrp="1"/>
          </p:cNvSpPr>
          <p:nvPr>
            <p:ph type="sldNum" sz="quarter" idx="12"/>
          </p:nvPr>
        </p:nvSpPr>
        <p:spPr/>
        <p:txBody>
          <a:bodyPr/>
          <a:lstStyle/>
          <a:p>
            <a:fld id="{DB8BC020-BFC7-4F1C-8D1B-298917FC7B3A}" type="slidenum">
              <a:rPr lang="en-AU" smtClean="0"/>
              <a:t>30</a:t>
            </a:fld>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190" y="980728"/>
            <a:ext cx="2640164" cy="1755274"/>
          </a:xfrm>
          <a:prstGeom prst="rect">
            <a:avLst/>
          </a:prstGeom>
        </p:spPr>
      </p:pic>
      <p:pic>
        <p:nvPicPr>
          <p:cNvPr id="3074" name="Picture 2" descr="http://img.webmd.com/dtmcms/live/webmd/consumer_assets/site_images/articles/health_tools/baby_food_first_year_slideshow/photolibrary_rf_photo_of_baby_in_highchair_e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2181"/>
            <a:ext cx="1993368"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9532" y="2060848"/>
            <a:ext cx="2065376" cy="3477875"/>
          </a:xfrm>
          <a:prstGeom prst="rect">
            <a:avLst/>
          </a:prstGeom>
          <a:noFill/>
          <a:ln>
            <a:solidFill>
              <a:schemeClr val="bg1">
                <a:lumMod val="65000"/>
              </a:schemeClr>
            </a:solidFill>
          </a:ln>
        </p:spPr>
        <p:txBody>
          <a:bodyPr wrap="square" rtlCol="0">
            <a:spAutoFit/>
          </a:bodyPr>
          <a:lstStyle/>
          <a:p>
            <a:r>
              <a:rPr lang="en-AU" sz="2000" dirty="0" smtClean="0">
                <a:latin typeface="Freestyle Script" pitchFamily="66" charset="0"/>
              </a:rPr>
              <a:t>Picky </a:t>
            </a:r>
            <a:r>
              <a:rPr lang="en-AU" sz="2000" dirty="0">
                <a:latin typeface="Freestyle Script" pitchFamily="66" charset="0"/>
              </a:rPr>
              <a:t>eating is a common developmental </a:t>
            </a:r>
            <a:r>
              <a:rPr lang="en-AU" sz="2000" dirty="0" smtClean="0">
                <a:latin typeface="Freestyle Script" pitchFamily="66" charset="0"/>
              </a:rPr>
              <a:t>behaviour </a:t>
            </a:r>
            <a:r>
              <a:rPr lang="en-AU" sz="2000" dirty="0">
                <a:latin typeface="Freestyle Script" pitchFamily="66" charset="0"/>
              </a:rPr>
              <a:t>and is about control, not taste.</a:t>
            </a:r>
          </a:p>
          <a:p>
            <a:r>
              <a:rPr lang="en-AU" sz="2000" dirty="0" smtClean="0">
                <a:latin typeface="Freestyle Script" pitchFamily="66" charset="0"/>
              </a:rPr>
              <a:t>Start </a:t>
            </a:r>
            <a:r>
              <a:rPr lang="en-AU" sz="2000" dirty="0">
                <a:latin typeface="Freestyle Script" pitchFamily="66" charset="0"/>
              </a:rPr>
              <a:t>introducing new tastes and textures early to help prevent bad habits from forming.</a:t>
            </a:r>
          </a:p>
          <a:p>
            <a:r>
              <a:rPr lang="en-AU" sz="2000" dirty="0" smtClean="0">
                <a:latin typeface="Freestyle Script" pitchFamily="66" charset="0"/>
              </a:rPr>
              <a:t>Use </a:t>
            </a:r>
            <a:r>
              <a:rPr lang="en-AU" sz="2000" dirty="0">
                <a:latin typeface="Freestyle Script" pitchFamily="66" charset="0"/>
              </a:rPr>
              <a:t>words like "special treat" to describe broccoli and carrots, not chocolate and cookies.</a:t>
            </a:r>
          </a:p>
        </p:txBody>
      </p:sp>
      <p:sp>
        <p:nvSpPr>
          <p:cNvPr id="8" name="TextBox 7"/>
          <p:cNvSpPr txBox="1"/>
          <p:nvPr/>
        </p:nvSpPr>
        <p:spPr>
          <a:xfrm>
            <a:off x="6468146" y="3168050"/>
            <a:ext cx="1872208" cy="230832"/>
          </a:xfrm>
          <a:prstGeom prst="rect">
            <a:avLst/>
          </a:prstGeom>
          <a:noFill/>
        </p:spPr>
        <p:txBody>
          <a:bodyPr wrap="square" rtlCol="0">
            <a:spAutoFit/>
          </a:bodyPr>
          <a:lstStyle/>
          <a:p>
            <a:r>
              <a:rPr lang="en-AU" sz="900" dirty="0" smtClean="0"/>
              <a:t>Image courtesy of TASTE</a:t>
            </a:r>
            <a:endParaRPr lang="en-AU" sz="900" dirty="0"/>
          </a:p>
        </p:txBody>
      </p:sp>
    </p:spTree>
    <p:extLst>
      <p:ext uri="{BB962C8B-B14F-4D97-AF65-F5344CB8AC3E}">
        <p14:creationId xmlns:p14="http://schemas.microsoft.com/office/powerpoint/2010/main" val="251792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282962" y="260648"/>
            <a:ext cx="7498080" cy="757064"/>
          </a:xfrm>
        </p:spPr>
        <p:txBody>
          <a:bodyPr>
            <a:noAutofit/>
          </a:bodyPr>
          <a:lstStyle/>
          <a:p>
            <a:pPr marL="82296" indent="0" algn="ctr">
              <a:buNone/>
            </a:pPr>
            <a:r>
              <a:rPr lang="en-AU" sz="5400" dirty="0" smtClean="0">
                <a:latin typeface="Freestyle Script" pitchFamily="66" charset="0"/>
              </a:rPr>
              <a:t>Adults Only Recipes</a:t>
            </a:r>
          </a:p>
        </p:txBody>
      </p: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43608"/>
            <a:ext cx="3102054" cy="451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844658"/>
            <a:ext cx="2091556" cy="248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909" y="4713090"/>
            <a:ext cx="1836985" cy="183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4713090"/>
            <a:ext cx="1642740" cy="187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8BC020-BFC7-4F1C-8D1B-298917FC7B3A}" type="slidenum">
              <a:rPr lang="en-AU" smtClean="0"/>
              <a:t>31</a:t>
            </a:fld>
            <a:endParaRPr lang="en-AU"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9960" y="1402305"/>
            <a:ext cx="2059076" cy="1368946"/>
          </a:xfrm>
          <a:prstGeom prst="rect">
            <a:avLst/>
          </a:prstGeom>
        </p:spPr>
      </p:pic>
      <p:pic>
        <p:nvPicPr>
          <p:cNvPr id="4098" name="Picture 2" descr="http://farm1.static.flickr.com/118/275996337_f7713b30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4840" y="2847950"/>
            <a:ext cx="1738164" cy="17381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telegraph.co.uk/multimedia/archive/01388/chocolate_1388992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7664" y="3402428"/>
            <a:ext cx="1820951" cy="11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46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8640"/>
            <a:ext cx="8153400" cy="6669360"/>
          </a:xfrm>
        </p:spPr>
        <p:txBody>
          <a:bodyPr>
            <a:normAutofit fontScale="85000" lnSpcReduction="20000"/>
          </a:bodyPr>
          <a:lstStyle/>
          <a:p>
            <a:pPr marL="0" lvl="0" indent="0" algn="ctr">
              <a:spcBef>
                <a:spcPts val="0"/>
              </a:spcBef>
              <a:buClrTx/>
              <a:buSzTx/>
              <a:buNone/>
            </a:pPr>
            <a:r>
              <a:rPr lang="en-AU" sz="1800" b="1" dirty="0">
                <a:solidFill>
                  <a:prstClr val="black"/>
                </a:solidFill>
              </a:rPr>
              <a:t>RECIPE </a:t>
            </a:r>
          </a:p>
          <a:p>
            <a:pPr marL="0" lvl="0" indent="0" algn="ctr">
              <a:spcBef>
                <a:spcPts val="0"/>
              </a:spcBef>
              <a:buClrTx/>
              <a:buSzTx/>
              <a:buNone/>
            </a:pPr>
            <a:r>
              <a:rPr lang="en-AU" sz="1100" dirty="0">
                <a:solidFill>
                  <a:prstClr val="black"/>
                </a:solidFill>
              </a:rPr>
              <a:t>suitable for adults only</a:t>
            </a:r>
          </a:p>
          <a:p>
            <a:pPr marL="0" lvl="0" indent="0">
              <a:spcBef>
                <a:spcPts val="0"/>
              </a:spcBef>
              <a:buClrTx/>
              <a:buSzTx/>
              <a:buNone/>
            </a:pPr>
            <a:endParaRPr lang="en-AU" sz="1800" dirty="0">
              <a:solidFill>
                <a:prstClr val="black"/>
              </a:solidFill>
            </a:endParaRPr>
          </a:p>
          <a:p>
            <a:pPr marL="0" lvl="0" indent="0">
              <a:spcBef>
                <a:spcPts val="0"/>
              </a:spcBef>
              <a:buClrTx/>
              <a:buSzTx/>
              <a:buNone/>
            </a:pPr>
            <a:r>
              <a:rPr lang="en-AU" sz="2400" b="1" dirty="0">
                <a:solidFill>
                  <a:prstClr val="black"/>
                </a:solidFill>
                <a:latin typeface="Freestyle Script" pitchFamily="66" charset="0"/>
              </a:rPr>
              <a:t>Cappuccino custard pots with almond praline </a:t>
            </a:r>
          </a:p>
          <a:p>
            <a:pPr marL="0" lvl="0" indent="0">
              <a:spcBef>
                <a:spcPts val="0"/>
              </a:spcBef>
              <a:buClrTx/>
              <a:buSzTx/>
              <a:buNone/>
            </a:pPr>
            <a:endParaRPr lang="en-AU" sz="1800" dirty="0">
              <a:solidFill>
                <a:prstClr val="black"/>
              </a:solidFill>
            </a:endParaRPr>
          </a:p>
          <a:p>
            <a:pPr marL="0" lvl="0" indent="0">
              <a:spcBef>
                <a:spcPts val="0"/>
              </a:spcBef>
              <a:buClrTx/>
              <a:buSzTx/>
              <a:buNone/>
            </a:pPr>
            <a:r>
              <a:rPr lang="en-AU" sz="1600" b="1" dirty="0">
                <a:solidFill>
                  <a:prstClr val="black"/>
                </a:solidFill>
              </a:rPr>
              <a:t>Ingredience</a:t>
            </a:r>
          </a:p>
          <a:p>
            <a:pPr marL="0" lvl="0" indent="0">
              <a:spcBef>
                <a:spcPts val="0"/>
              </a:spcBef>
              <a:buClrTx/>
              <a:buSzTx/>
              <a:buNone/>
            </a:pPr>
            <a:r>
              <a:rPr lang="en-AU" sz="1600" dirty="0">
                <a:solidFill>
                  <a:prstClr val="black"/>
                </a:solidFill>
              </a:rPr>
              <a:t>2/3 cup </a:t>
            </a:r>
            <a:r>
              <a:rPr lang="en-AU" sz="1600" dirty="0" smtClean="0">
                <a:solidFill>
                  <a:prstClr val="black"/>
                </a:solidFill>
              </a:rPr>
              <a:t>thickened </a:t>
            </a:r>
            <a:r>
              <a:rPr lang="en-AU" sz="1600" dirty="0">
                <a:solidFill>
                  <a:prstClr val="black"/>
                </a:solidFill>
              </a:rPr>
              <a:t>cream </a:t>
            </a:r>
          </a:p>
          <a:p>
            <a:pPr marL="0" lvl="0" indent="0">
              <a:spcBef>
                <a:spcPts val="0"/>
              </a:spcBef>
              <a:buClrTx/>
              <a:buSzTx/>
              <a:buNone/>
            </a:pPr>
            <a:r>
              <a:rPr lang="en-AU" sz="1600" dirty="0">
                <a:solidFill>
                  <a:prstClr val="black"/>
                </a:solidFill>
              </a:rPr>
              <a:t>2/3 cup </a:t>
            </a:r>
            <a:r>
              <a:rPr lang="en-AU" sz="1600" dirty="0" smtClean="0">
                <a:solidFill>
                  <a:prstClr val="black"/>
                </a:solidFill>
              </a:rPr>
              <a:t>Breastmilk </a:t>
            </a:r>
            <a:endParaRPr lang="en-AU" sz="1600" dirty="0">
              <a:solidFill>
                <a:prstClr val="black"/>
              </a:solidFill>
            </a:endParaRPr>
          </a:p>
          <a:p>
            <a:pPr marL="0" lvl="0" indent="0">
              <a:spcBef>
                <a:spcPts val="0"/>
              </a:spcBef>
              <a:buClrTx/>
              <a:buSzTx/>
              <a:buNone/>
            </a:pPr>
            <a:r>
              <a:rPr lang="en-AU" sz="1600" dirty="0">
                <a:solidFill>
                  <a:prstClr val="black"/>
                </a:solidFill>
              </a:rPr>
              <a:t>1/4 cup </a:t>
            </a:r>
            <a:r>
              <a:rPr lang="en-AU" sz="1600" dirty="0" smtClean="0">
                <a:solidFill>
                  <a:prstClr val="black"/>
                </a:solidFill>
              </a:rPr>
              <a:t>freshly </a:t>
            </a:r>
            <a:r>
              <a:rPr lang="en-AU" sz="1600" dirty="0">
                <a:solidFill>
                  <a:prstClr val="black"/>
                </a:solidFill>
              </a:rPr>
              <a:t>brewed espresso </a:t>
            </a:r>
          </a:p>
          <a:p>
            <a:pPr marL="0" lvl="0" indent="0">
              <a:spcBef>
                <a:spcPts val="0"/>
              </a:spcBef>
              <a:buClrTx/>
              <a:buSzTx/>
              <a:buNone/>
            </a:pPr>
            <a:r>
              <a:rPr lang="en-AU" sz="1600" dirty="0">
                <a:solidFill>
                  <a:prstClr val="black"/>
                </a:solidFill>
              </a:rPr>
              <a:t>1/4 cup </a:t>
            </a:r>
            <a:r>
              <a:rPr lang="en-AU" sz="1600" dirty="0" smtClean="0">
                <a:solidFill>
                  <a:prstClr val="black"/>
                </a:solidFill>
              </a:rPr>
              <a:t>brown </a:t>
            </a:r>
            <a:r>
              <a:rPr lang="en-AU" sz="1600" dirty="0">
                <a:solidFill>
                  <a:prstClr val="black"/>
                </a:solidFill>
              </a:rPr>
              <a:t>sugar </a:t>
            </a:r>
          </a:p>
          <a:p>
            <a:pPr marL="0" lvl="0" indent="0">
              <a:spcBef>
                <a:spcPts val="0"/>
              </a:spcBef>
              <a:buClrTx/>
              <a:buSzTx/>
              <a:buNone/>
            </a:pPr>
            <a:r>
              <a:rPr lang="en-AU" sz="1600" dirty="0">
                <a:solidFill>
                  <a:prstClr val="black"/>
                </a:solidFill>
              </a:rPr>
              <a:t>200g milk chocolate, coarsely chopped </a:t>
            </a:r>
          </a:p>
          <a:p>
            <a:pPr marL="0" lvl="0" indent="0">
              <a:spcBef>
                <a:spcPts val="0"/>
              </a:spcBef>
              <a:buClrTx/>
              <a:buSzTx/>
              <a:buNone/>
            </a:pPr>
            <a:r>
              <a:rPr lang="en-AU" sz="1600" dirty="0">
                <a:solidFill>
                  <a:prstClr val="black"/>
                </a:solidFill>
              </a:rPr>
              <a:t>2 eggs </a:t>
            </a:r>
          </a:p>
          <a:p>
            <a:pPr marL="0" lvl="0" indent="0">
              <a:spcBef>
                <a:spcPts val="0"/>
              </a:spcBef>
              <a:buClrTx/>
              <a:buSzTx/>
              <a:buNone/>
            </a:pPr>
            <a:r>
              <a:rPr lang="en-AU" sz="1600" dirty="0">
                <a:solidFill>
                  <a:prstClr val="black"/>
                </a:solidFill>
              </a:rPr>
              <a:t>4 egg yolks </a:t>
            </a:r>
          </a:p>
          <a:p>
            <a:pPr marL="0" lvl="0" indent="0">
              <a:spcBef>
                <a:spcPts val="0"/>
              </a:spcBef>
              <a:buClrTx/>
              <a:buSzTx/>
              <a:buNone/>
            </a:pPr>
            <a:r>
              <a:rPr lang="en-AU" sz="1600" dirty="0">
                <a:solidFill>
                  <a:prstClr val="black"/>
                </a:solidFill>
              </a:rPr>
              <a:t>Double cream, to serve </a:t>
            </a:r>
            <a:endParaRPr lang="en-AU" sz="1600" dirty="0" smtClean="0">
              <a:solidFill>
                <a:prstClr val="black"/>
              </a:solidFill>
            </a:endParaRPr>
          </a:p>
          <a:p>
            <a:pPr marL="0" lvl="0" indent="0">
              <a:spcBef>
                <a:spcPts val="0"/>
              </a:spcBef>
              <a:buClrTx/>
              <a:buSzTx/>
              <a:buNone/>
            </a:pPr>
            <a:endParaRPr lang="en-AU" sz="1600" dirty="0">
              <a:solidFill>
                <a:prstClr val="black"/>
              </a:solidFill>
            </a:endParaRPr>
          </a:p>
          <a:p>
            <a:pPr marL="0" lvl="0" indent="0">
              <a:spcBef>
                <a:spcPts val="0"/>
              </a:spcBef>
              <a:buClrTx/>
              <a:buSzTx/>
              <a:buNone/>
            </a:pPr>
            <a:r>
              <a:rPr lang="en-AU" sz="1600" b="1" dirty="0">
                <a:solidFill>
                  <a:prstClr val="black"/>
                </a:solidFill>
              </a:rPr>
              <a:t>Almond praline </a:t>
            </a:r>
          </a:p>
          <a:p>
            <a:pPr marL="0" lvl="0" indent="0">
              <a:spcBef>
                <a:spcPts val="0"/>
              </a:spcBef>
              <a:buClrTx/>
              <a:buSzTx/>
              <a:buNone/>
            </a:pPr>
            <a:r>
              <a:rPr lang="en-AU" sz="1600" dirty="0">
                <a:solidFill>
                  <a:prstClr val="black"/>
                </a:solidFill>
              </a:rPr>
              <a:t>1/2 cup (50g) flaked almonds </a:t>
            </a:r>
          </a:p>
          <a:p>
            <a:pPr marL="0" lvl="0" indent="0">
              <a:spcBef>
                <a:spcPts val="0"/>
              </a:spcBef>
              <a:buClrTx/>
              <a:buSzTx/>
              <a:buNone/>
            </a:pPr>
            <a:r>
              <a:rPr lang="en-AU" sz="1600" dirty="0">
                <a:solidFill>
                  <a:prstClr val="black"/>
                </a:solidFill>
              </a:rPr>
              <a:t>3/4 cup (155g) caster sugar</a:t>
            </a:r>
          </a:p>
          <a:p>
            <a:pPr marL="0" lvl="0" indent="0">
              <a:spcBef>
                <a:spcPts val="0"/>
              </a:spcBef>
              <a:buClrTx/>
              <a:buSzTx/>
              <a:buNone/>
            </a:pPr>
            <a:endParaRPr lang="en-AU" sz="1600" dirty="0">
              <a:solidFill>
                <a:prstClr val="black"/>
              </a:solidFill>
            </a:endParaRPr>
          </a:p>
          <a:p>
            <a:pPr marL="0" lvl="0" indent="0">
              <a:spcBef>
                <a:spcPts val="0"/>
              </a:spcBef>
              <a:buClrTx/>
              <a:buSzTx/>
              <a:buNone/>
            </a:pPr>
            <a:r>
              <a:rPr lang="en-AU" sz="1600" b="1" dirty="0" smtClean="0">
                <a:solidFill>
                  <a:prstClr val="black"/>
                </a:solidFill>
              </a:rPr>
              <a:t>Method</a:t>
            </a:r>
          </a:p>
          <a:p>
            <a:pPr marL="0" lvl="0" indent="0">
              <a:spcBef>
                <a:spcPts val="0"/>
              </a:spcBef>
              <a:buClrTx/>
              <a:buSzTx/>
              <a:buNone/>
            </a:pPr>
            <a:r>
              <a:rPr lang="en-AU" sz="1600" dirty="0">
                <a:solidFill>
                  <a:prstClr val="black"/>
                </a:solidFill>
              </a:rPr>
              <a:t>Preheat oven to 150°C. Combine the cream, milk, coffee, sugar and chocolate in a medium saucepan over low heat. Cook, stirring occasionally, for 5 minutes or until chocolate melts and mixture is smooth. </a:t>
            </a:r>
          </a:p>
          <a:p>
            <a:pPr marL="0" lvl="0" indent="0">
              <a:spcBef>
                <a:spcPts val="0"/>
              </a:spcBef>
              <a:buClrTx/>
              <a:buSzTx/>
              <a:buNone/>
            </a:pPr>
            <a:endParaRPr lang="en-AU" sz="1600" dirty="0">
              <a:solidFill>
                <a:prstClr val="black"/>
              </a:solidFill>
            </a:endParaRPr>
          </a:p>
          <a:p>
            <a:pPr marL="0" lvl="0" indent="0">
              <a:spcBef>
                <a:spcPts val="0"/>
              </a:spcBef>
              <a:buClrTx/>
              <a:buSzTx/>
              <a:buNone/>
            </a:pPr>
            <a:r>
              <a:rPr lang="en-AU" sz="1600" dirty="0">
                <a:solidFill>
                  <a:prstClr val="black"/>
                </a:solidFill>
              </a:rPr>
              <a:t>Use a balloon whisk to whisk eggs and yolks in a bowl. while whisking, gradually add cream mixture until well combined. Pour evenly among four 1-cup capacity ovenproof dishes. Place in a roasting pan. Pour enough boiling water into pan to come halfway up the side of dishes. Bake for 15 minutes or until custards are just set. Remove from oven; refrigerate for 2 hours. </a:t>
            </a:r>
          </a:p>
          <a:p>
            <a:pPr marL="0" lvl="0" indent="0">
              <a:spcBef>
                <a:spcPts val="0"/>
              </a:spcBef>
              <a:buClrTx/>
              <a:buSzTx/>
              <a:buNone/>
            </a:pPr>
            <a:endParaRPr lang="en-AU" sz="1600" dirty="0">
              <a:solidFill>
                <a:prstClr val="black"/>
              </a:solidFill>
            </a:endParaRPr>
          </a:p>
          <a:p>
            <a:pPr marL="0" lvl="0" indent="0">
              <a:spcBef>
                <a:spcPts val="0"/>
              </a:spcBef>
              <a:buClrTx/>
              <a:buSzTx/>
              <a:buNone/>
            </a:pPr>
            <a:r>
              <a:rPr lang="en-AU" sz="1600" dirty="0">
                <a:solidFill>
                  <a:prstClr val="black"/>
                </a:solidFill>
              </a:rPr>
              <a:t>To make the praline, scatter the almonds over an oven tray. Bake in preheated oven for 2-3 minutes or until just toasted. </a:t>
            </a:r>
          </a:p>
          <a:p>
            <a:pPr marL="0" lvl="0" indent="0">
              <a:spcBef>
                <a:spcPts val="0"/>
              </a:spcBef>
              <a:buClrTx/>
              <a:buSzTx/>
              <a:buNone/>
            </a:pPr>
            <a:endParaRPr lang="en-AU" sz="1600" dirty="0">
              <a:solidFill>
                <a:prstClr val="black"/>
              </a:solidFill>
            </a:endParaRPr>
          </a:p>
          <a:p>
            <a:pPr marL="0" lvl="0" indent="0">
              <a:spcBef>
                <a:spcPts val="0"/>
              </a:spcBef>
              <a:buClrTx/>
              <a:buSzTx/>
              <a:buNone/>
            </a:pPr>
            <a:r>
              <a:rPr lang="en-AU" sz="1600" dirty="0">
                <a:solidFill>
                  <a:prstClr val="black"/>
                </a:solidFill>
              </a:rPr>
              <a:t>Grease an oven tray. Place sugar in a medium frying pan over high heat. Cook, stirring, for 5 minutes or until the sugar dissolves and caramelises. Remove from heat. Add almonds and shake the pan to combine. Pour over the prepared tray. Set aside for 10 minutes to set. Lift off tray and coarsely break into shards. Dollop custard pots with cream and serve with praline</a:t>
            </a:r>
            <a:r>
              <a:rPr lang="en-AU" sz="1600" dirty="0" smtClean="0">
                <a:solidFill>
                  <a:prstClr val="black"/>
                </a:solidFill>
              </a:rPr>
              <a:t>.(TASTE,2012)</a:t>
            </a:r>
            <a:endParaRPr lang="en-AU" sz="1600" dirty="0">
              <a:solidFill>
                <a:prstClr val="black"/>
              </a:solidFill>
            </a:endParaRPr>
          </a:p>
          <a:p>
            <a:pPr marL="0" lvl="0" indent="0">
              <a:spcBef>
                <a:spcPts val="0"/>
              </a:spcBef>
              <a:buClrTx/>
              <a:buSzTx/>
              <a:buNone/>
            </a:pPr>
            <a:endParaRPr lang="en-AU" sz="1600" dirty="0">
              <a:solidFill>
                <a:prstClr val="black"/>
              </a:solidFill>
            </a:endParaRPr>
          </a:p>
          <a:p>
            <a:pPr marL="0" lvl="0" indent="0">
              <a:spcBef>
                <a:spcPts val="0"/>
              </a:spcBef>
              <a:buClrTx/>
              <a:buSzTx/>
              <a:buNone/>
            </a:pPr>
            <a:endParaRPr lang="en-AU" sz="1600" b="1" dirty="0">
              <a:solidFill>
                <a:prstClr val="black"/>
              </a:solidFill>
            </a:endParaRPr>
          </a:p>
          <a:p>
            <a:pPr algn="ctr"/>
            <a:endParaRPr lang="en-AU" dirty="0"/>
          </a:p>
        </p:txBody>
      </p:sp>
      <p:sp>
        <p:nvSpPr>
          <p:cNvPr id="5" name="Slide Number Placeholder 4"/>
          <p:cNvSpPr>
            <a:spLocks noGrp="1"/>
          </p:cNvSpPr>
          <p:nvPr>
            <p:ph type="sldNum" sz="quarter" idx="12"/>
          </p:nvPr>
        </p:nvSpPr>
        <p:spPr/>
        <p:txBody>
          <a:bodyPr/>
          <a:lstStyle/>
          <a:p>
            <a:fld id="{DB8BC020-BFC7-4F1C-8D1B-298917FC7B3A}" type="slidenum">
              <a:rPr lang="en-AU" smtClean="0"/>
              <a:t>32</a:t>
            </a:fld>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836712"/>
            <a:ext cx="3467100" cy="2305050"/>
          </a:xfrm>
          <a:prstGeom prst="rect">
            <a:avLst/>
          </a:prstGeom>
        </p:spPr>
      </p:pic>
    </p:spTree>
    <p:extLst>
      <p:ext uri="{BB962C8B-B14F-4D97-AF65-F5344CB8AC3E}">
        <p14:creationId xmlns:p14="http://schemas.microsoft.com/office/powerpoint/2010/main" val="1334106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620688"/>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15616" y="116632"/>
            <a:ext cx="2704344" cy="3565376"/>
          </a:xfrm>
          <a:ln>
            <a:solidFill>
              <a:schemeClr val="bg1">
                <a:lumMod val="65000"/>
              </a:schemeClr>
            </a:solidFill>
          </a:ln>
        </p:spPr>
        <p:txBody>
          <a:bodyPr>
            <a:normAutofit/>
          </a:bodyPr>
          <a:lstStyle/>
          <a:p>
            <a:pPr marL="82296" indent="0">
              <a:buNone/>
            </a:pPr>
            <a:r>
              <a:rPr lang="en-AU" sz="2400" dirty="0">
                <a:latin typeface="Freestyle Script" pitchFamily="66" charset="0"/>
              </a:rPr>
              <a:t>Breast milk can be substituted in many recipes; however, unlike cow's milk, breast milk is not pasteurized or homogenized and must be used fresh, or kept frozen until needed. </a:t>
            </a:r>
          </a:p>
        </p:txBody>
      </p:sp>
      <p:sp>
        <p:nvSpPr>
          <p:cNvPr id="4" name="TextBox 3"/>
          <p:cNvSpPr txBox="1"/>
          <p:nvPr/>
        </p:nvSpPr>
        <p:spPr>
          <a:xfrm>
            <a:off x="3995936" y="188640"/>
            <a:ext cx="5040560" cy="6478697"/>
          </a:xfrm>
          <a:prstGeom prst="rect">
            <a:avLst/>
          </a:prstGeom>
          <a:noFill/>
        </p:spPr>
        <p:txBody>
          <a:bodyPr wrap="square" rtlCol="0">
            <a:spAutoFit/>
          </a:bodyPr>
          <a:lstStyle/>
          <a:p>
            <a:pPr algn="ctr"/>
            <a:r>
              <a:rPr lang="en-AU" b="1" dirty="0" smtClean="0"/>
              <a:t>RECIPE </a:t>
            </a:r>
          </a:p>
          <a:p>
            <a:pPr algn="ctr"/>
            <a:r>
              <a:rPr lang="en-AU" sz="1100" dirty="0" smtClean="0"/>
              <a:t>suitable for </a:t>
            </a:r>
            <a:r>
              <a:rPr lang="en-AU" sz="1100" dirty="0"/>
              <a:t>a</a:t>
            </a:r>
            <a:r>
              <a:rPr lang="en-AU" sz="1100" dirty="0" smtClean="0"/>
              <a:t>dults only</a:t>
            </a:r>
          </a:p>
          <a:p>
            <a:endParaRPr lang="en-AU" dirty="0" smtClean="0"/>
          </a:p>
          <a:p>
            <a:r>
              <a:rPr lang="en-AU" sz="2400" b="1" dirty="0" smtClean="0">
                <a:latin typeface="Freestyle Script" pitchFamily="66" charset="0"/>
              </a:rPr>
              <a:t>Peach Cream</a:t>
            </a:r>
          </a:p>
          <a:p>
            <a:endParaRPr lang="en-AU" dirty="0"/>
          </a:p>
          <a:p>
            <a:r>
              <a:rPr lang="en-AU" sz="1600" b="1" dirty="0" smtClean="0"/>
              <a:t>Ingredience</a:t>
            </a:r>
          </a:p>
          <a:p>
            <a:r>
              <a:rPr lang="en-AU" sz="1600" dirty="0" smtClean="0"/>
              <a:t>2 1/4 cups </a:t>
            </a:r>
            <a:r>
              <a:rPr lang="en-AU" sz="1600" dirty="0" smtClean="0"/>
              <a:t>breastmilk</a:t>
            </a:r>
            <a:endParaRPr lang="en-AU" sz="1600" dirty="0" smtClean="0"/>
          </a:p>
          <a:p>
            <a:r>
              <a:rPr lang="en-AU" sz="1600" dirty="0" smtClean="0"/>
              <a:t>2 tablespoons sugar</a:t>
            </a:r>
          </a:p>
          <a:p>
            <a:r>
              <a:rPr lang="en-AU" sz="1600" dirty="0" smtClean="0"/>
              <a:t>1 teaspoon vanilla extract</a:t>
            </a:r>
          </a:p>
          <a:p>
            <a:r>
              <a:rPr lang="en-AU" sz="1600" dirty="0" smtClean="0"/>
              <a:t>1 can unsweetened peach slices</a:t>
            </a:r>
          </a:p>
          <a:p>
            <a:r>
              <a:rPr lang="en-AU" sz="1600" dirty="0" smtClean="0"/>
              <a:t>1 can lemon-lime carbonated beverage, chilled</a:t>
            </a:r>
          </a:p>
          <a:p>
            <a:endParaRPr lang="en-AU" sz="1600" dirty="0"/>
          </a:p>
          <a:p>
            <a:r>
              <a:rPr lang="en-AU" sz="1600" b="1" dirty="0" smtClean="0"/>
              <a:t>Method</a:t>
            </a:r>
          </a:p>
          <a:p>
            <a:r>
              <a:rPr lang="en-AU" dirty="0" smtClean="0"/>
              <a:t>In a food processor combine breast milk, sugar, and vanilla. </a:t>
            </a:r>
          </a:p>
          <a:p>
            <a:r>
              <a:rPr lang="en-AU" dirty="0" smtClean="0"/>
              <a:t>Add the peaches, blend until smooth</a:t>
            </a:r>
          </a:p>
          <a:p>
            <a:r>
              <a:rPr lang="en-AU" dirty="0" smtClean="0"/>
              <a:t>Transfer to Jug</a:t>
            </a:r>
          </a:p>
          <a:p>
            <a:r>
              <a:rPr lang="en-AU" dirty="0" smtClean="0"/>
              <a:t>Slowly pour in carbonated beverage</a:t>
            </a:r>
          </a:p>
          <a:p>
            <a:r>
              <a:rPr lang="en-AU" dirty="0" smtClean="0"/>
              <a:t>Stir gently</a:t>
            </a:r>
          </a:p>
          <a:p>
            <a:pPr lvl="0"/>
            <a:r>
              <a:rPr lang="en-AU" dirty="0" smtClean="0"/>
              <a:t>Serve immediately</a:t>
            </a:r>
            <a:r>
              <a:rPr lang="en-AU" dirty="0" smtClean="0"/>
              <a:t>.</a:t>
            </a:r>
            <a:r>
              <a:rPr lang="en-AU" dirty="0" smtClean="0">
                <a:solidFill>
                  <a:prstClr val="black"/>
                </a:solidFill>
              </a:rPr>
              <a:t>(</a:t>
            </a:r>
            <a:r>
              <a:rPr lang="en-AU" sz="1100" dirty="0">
                <a:solidFill>
                  <a:prstClr val="black"/>
                </a:solidFill>
              </a:rPr>
              <a:t>Land of Milk &amp; Honey,2009)</a:t>
            </a:r>
            <a:endParaRPr lang="en-AU" dirty="0">
              <a:solidFill>
                <a:prstClr val="black"/>
              </a:solidFill>
            </a:endParaRPr>
          </a:p>
          <a:p>
            <a:endParaRPr lang="en-AU" dirty="0" smtClean="0"/>
          </a:p>
          <a:p>
            <a:endParaRPr lang="en-AU" dirty="0"/>
          </a:p>
          <a:p>
            <a:endParaRPr lang="en-AU" dirty="0" smtClean="0"/>
          </a:p>
          <a:p>
            <a:endParaRPr lang="en-AU" dirty="0"/>
          </a:p>
        </p:txBody>
      </p:sp>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928" y="3861048"/>
            <a:ext cx="280831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8BC020-BFC7-4F1C-8D1B-298917FC7B3A}" type="slidenum">
              <a:rPr lang="en-AU" smtClean="0"/>
              <a:t>33</a:t>
            </a:fld>
            <a:endParaRPr lang="en-AU" dirty="0"/>
          </a:p>
        </p:txBody>
      </p:sp>
    </p:spTree>
    <p:extLst>
      <p:ext uri="{BB962C8B-B14F-4D97-AF65-F5344CB8AC3E}">
        <p14:creationId xmlns:p14="http://schemas.microsoft.com/office/powerpoint/2010/main" val="202675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tarbucksfs.com/images/recipes/Starbucks_VIA_Mocha_Malted_Milkshake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648"/>
            <a:ext cx="2605497"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16632"/>
            <a:ext cx="8856984" cy="6561157"/>
          </a:xfrm>
          <a:prstGeom prst="rect">
            <a:avLst/>
          </a:prstGeom>
          <a:noFill/>
        </p:spPr>
        <p:txBody>
          <a:bodyPr wrap="square" rtlCol="0">
            <a:spAutoFit/>
          </a:bodyPr>
          <a:lstStyle/>
          <a:p>
            <a:pPr algn="ctr"/>
            <a:r>
              <a:rPr lang="en-AU" b="1" dirty="0" smtClean="0"/>
              <a:t>RECIPE </a:t>
            </a:r>
          </a:p>
          <a:p>
            <a:pPr algn="ctr"/>
            <a:r>
              <a:rPr lang="en-AU" sz="1100" dirty="0" smtClean="0"/>
              <a:t>suitable for </a:t>
            </a:r>
            <a:r>
              <a:rPr lang="en-AU" sz="1100" dirty="0"/>
              <a:t>a</a:t>
            </a:r>
            <a:r>
              <a:rPr lang="en-AU" sz="1100" dirty="0" smtClean="0"/>
              <a:t>dults only</a:t>
            </a:r>
          </a:p>
          <a:p>
            <a:endParaRPr lang="en-AU" dirty="0" smtClean="0"/>
          </a:p>
          <a:p>
            <a:r>
              <a:rPr lang="en-AU" sz="2400" dirty="0" smtClean="0">
                <a:latin typeface="Freestyle Script" pitchFamily="66" charset="0"/>
              </a:rPr>
              <a:t>Java Chill</a:t>
            </a:r>
            <a:endParaRPr lang="en-AU" sz="2400" dirty="0">
              <a:latin typeface="Freestyle Script" pitchFamily="66" charset="0"/>
            </a:endParaRPr>
          </a:p>
          <a:p>
            <a:endParaRPr lang="en-AU" sz="1600" b="1" dirty="0" smtClean="0"/>
          </a:p>
          <a:p>
            <a:r>
              <a:rPr lang="en-AU" sz="1600" b="1" dirty="0" smtClean="0"/>
              <a:t>Ingredience</a:t>
            </a:r>
          </a:p>
          <a:p>
            <a:r>
              <a:rPr lang="en-AU" sz="1600" dirty="0" smtClean="0"/>
              <a:t>2 cups </a:t>
            </a:r>
            <a:r>
              <a:rPr lang="en-AU" sz="1600" dirty="0" smtClean="0"/>
              <a:t>breastmilk</a:t>
            </a:r>
            <a:endParaRPr lang="en-AU" sz="1600" dirty="0" smtClean="0"/>
          </a:p>
          <a:p>
            <a:r>
              <a:rPr lang="en-AU" sz="1600" dirty="0" smtClean="0"/>
              <a:t>3/4 cup brewed espresso or </a:t>
            </a:r>
          </a:p>
          <a:p>
            <a:r>
              <a:rPr lang="en-AU" sz="1600" dirty="0" smtClean="0"/>
              <a:t>double-strength coffee, preferably dark-roast</a:t>
            </a:r>
          </a:p>
          <a:p>
            <a:r>
              <a:rPr lang="en-AU" sz="1600" dirty="0" smtClean="0"/>
              <a:t>2 teaspoons granulated sugar</a:t>
            </a:r>
          </a:p>
          <a:p>
            <a:r>
              <a:rPr lang="en-AU" sz="1600" dirty="0" smtClean="0"/>
              <a:t>2 ounces dark or bittersweet chocolate, chopped</a:t>
            </a:r>
          </a:p>
          <a:p>
            <a:endParaRPr lang="en-AU" sz="1600" dirty="0" smtClean="0"/>
          </a:p>
          <a:p>
            <a:endParaRPr lang="en-AU" sz="1600" dirty="0"/>
          </a:p>
          <a:p>
            <a:r>
              <a:rPr lang="en-AU" sz="1600" b="1" dirty="0" smtClean="0"/>
              <a:t>Method</a:t>
            </a:r>
          </a:p>
          <a:p>
            <a:r>
              <a:rPr lang="en-AU" dirty="0" smtClean="0"/>
              <a:t>The night before, fill an ice cube tray with breast milk. Freeze</a:t>
            </a:r>
          </a:p>
          <a:p>
            <a:r>
              <a:rPr lang="en-AU" dirty="0" smtClean="0"/>
              <a:t>solid. Chill brewed coffee in the refrigerator. Finish in two batches, so the blender won't overflow: place half the milk cubes in the container. Add half the coffee and one teaspoon of the sugar and blend until smooth. Add one ounce chopped chocolate and blend 10-30 seconds, until chocolate is well blended. Pour into tall, frosted glasses and repeat with the remaining ingredients. </a:t>
            </a:r>
            <a:r>
              <a:rPr lang="en-AU" sz="1100" dirty="0"/>
              <a:t>(</a:t>
            </a:r>
            <a:r>
              <a:rPr lang="en-AU" sz="1100" dirty="0">
                <a:solidFill>
                  <a:prstClr val="black"/>
                </a:solidFill>
              </a:rPr>
              <a:t>Land of Milk &amp; Honey,2009)</a:t>
            </a:r>
            <a:endParaRPr lang="en-AU" sz="1100" dirty="0"/>
          </a:p>
          <a:p>
            <a:endParaRPr lang="en-AU" dirty="0" smtClean="0"/>
          </a:p>
          <a:p>
            <a:endParaRPr lang="en-AU" dirty="0"/>
          </a:p>
          <a:p>
            <a:endParaRPr lang="en-AU" dirty="0" smtClean="0"/>
          </a:p>
          <a:p>
            <a:endParaRPr lang="en-AU" dirty="0"/>
          </a:p>
        </p:txBody>
      </p:sp>
      <p:sp>
        <p:nvSpPr>
          <p:cNvPr id="3" name="Slide Number Placeholder 2"/>
          <p:cNvSpPr>
            <a:spLocks noGrp="1"/>
          </p:cNvSpPr>
          <p:nvPr>
            <p:ph type="sldNum" sz="quarter" idx="12"/>
          </p:nvPr>
        </p:nvSpPr>
        <p:spPr/>
        <p:txBody>
          <a:bodyPr/>
          <a:lstStyle/>
          <a:p>
            <a:fld id="{DB8BC020-BFC7-4F1C-8D1B-298917FC7B3A}" type="slidenum">
              <a:rPr lang="en-AU" smtClean="0"/>
              <a:t>34</a:t>
            </a:fld>
            <a:endParaRPr lang="en-AU" dirty="0"/>
          </a:p>
        </p:txBody>
      </p:sp>
      <p:pic>
        <p:nvPicPr>
          <p:cNvPr id="5" name="Picture 4" descr="http://i.telegraph.co.uk/multimedia/archive/01388/chocolate_1388992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9015" y="764704"/>
            <a:ext cx="1820951" cy="11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11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5896" y="188640"/>
            <a:ext cx="5400600" cy="7078861"/>
          </a:xfrm>
          <a:prstGeom prst="rect">
            <a:avLst/>
          </a:prstGeom>
          <a:noFill/>
        </p:spPr>
        <p:txBody>
          <a:bodyPr wrap="square" rtlCol="0">
            <a:spAutoFit/>
          </a:bodyPr>
          <a:lstStyle/>
          <a:p>
            <a:pPr algn="ctr"/>
            <a:r>
              <a:rPr lang="en-AU" b="1" dirty="0" smtClean="0"/>
              <a:t>RECIPE </a:t>
            </a:r>
          </a:p>
          <a:p>
            <a:pPr algn="ctr"/>
            <a:r>
              <a:rPr lang="en-AU" sz="1100" dirty="0" smtClean="0"/>
              <a:t>suitable for </a:t>
            </a:r>
            <a:r>
              <a:rPr lang="en-AU" sz="1100" dirty="0"/>
              <a:t>a</a:t>
            </a:r>
            <a:r>
              <a:rPr lang="en-AU" sz="1100" dirty="0" smtClean="0"/>
              <a:t>dults only</a:t>
            </a:r>
          </a:p>
          <a:p>
            <a:endParaRPr lang="en-AU" dirty="0" smtClean="0"/>
          </a:p>
          <a:p>
            <a:r>
              <a:rPr lang="en-AU" sz="2400" b="1" dirty="0" smtClean="0">
                <a:latin typeface="Freestyle Script" pitchFamily="66" charset="0"/>
              </a:rPr>
              <a:t>Coffee Chai</a:t>
            </a:r>
          </a:p>
          <a:p>
            <a:endParaRPr lang="en-AU" dirty="0"/>
          </a:p>
          <a:p>
            <a:r>
              <a:rPr lang="en-AU" sz="1600" b="1" dirty="0" smtClean="0"/>
              <a:t>Ingredience</a:t>
            </a:r>
          </a:p>
          <a:p>
            <a:r>
              <a:rPr lang="en-AU" sz="1600" dirty="0" smtClean="0"/>
              <a:t>4 cups </a:t>
            </a:r>
            <a:r>
              <a:rPr lang="en-AU" sz="1600" dirty="0" smtClean="0"/>
              <a:t>breastmilk</a:t>
            </a:r>
            <a:endParaRPr lang="en-AU" sz="1600" dirty="0" smtClean="0"/>
          </a:p>
          <a:p>
            <a:r>
              <a:rPr lang="en-AU" sz="1600" dirty="0" smtClean="0"/>
              <a:t>1 tablespoon instant or freeze-dried coffee</a:t>
            </a:r>
          </a:p>
          <a:p>
            <a:r>
              <a:rPr lang="en-AU" sz="1600" dirty="0" smtClean="0"/>
              <a:t>1/4 cup brown sugar</a:t>
            </a:r>
          </a:p>
          <a:p>
            <a:r>
              <a:rPr lang="en-AU" sz="1600" dirty="0" smtClean="0"/>
              <a:t>3 cinnamon sticks</a:t>
            </a:r>
          </a:p>
          <a:p>
            <a:r>
              <a:rPr lang="en-AU" sz="1600" dirty="0" smtClean="0"/>
              <a:t>6 cardamom pods (available in spice section at most supermarkets)</a:t>
            </a:r>
          </a:p>
          <a:p>
            <a:r>
              <a:rPr lang="en-AU" sz="1600" dirty="0" smtClean="0"/>
              <a:t>1/8 teaspoon grated nutmeg</a:t>
            </a:r>
          </a:p>
          <a:p>
            <a:r>
              <a:rPr lang="en-AU" sz="1600" dirty="0" smtClean="0"/>
              <a:t>1/8 teaspoon allspice</a:t>
            </a:r>
          </a:p>
          <a:p>
            <a:r>
              <a:rPr lang="en-AU" sz="1600" dirty="0" smtClean="0"/>
              <a:t>4 cinnamon sticks (optional)</a:t>
            </a:r>
          </a:p>
          <a:p>
            <a:endParaRPr lang="en-AU" sz="1600" dirty="0"/>
          </a:p>
          <a:p>
            <a:r>
              <a:rPr lang="en-AU" sz="1600" b="1" dirty="0" smtClean="0"/>
              <a:t>Method</a:t>
            </a:r>
          </a:p>
          <a:p>
            <a:r>
              <a:rPr lang="en-AU" dirty="0" smtClean="0"/>
              <a:t> Combine all ingredients in a saucepan. Simmer, stirring to dissolve</a:t>
            </a:r>
          </a:p>
          <a:p>
            <a:r>
              <a:rPr lang="en-AU" dirty="0" smtClean="0"/>
              <a:t>sugar and instant coffee for five minutes over low heat. Don't let the mixture boil.</a:t>
            </a:r>
          </a:p>
          <a:p>
            <a:r>
              <a:rPr lang="en-AU" dirty="0" smtClean="0"/>
              <a:t>Let the mixture steep off the heat for 20-30 minutes. Pour through a clean sieve or strainer. Serve either hot or cold. Use optional cinnamon sticks as stirrers. </a:t>
            </a:r>
            <a:r>
              <a:rPr lang="en-AU" dirty="0" smtClean="0"/>
              <a:t>(</a:t>
            </a:r>
            <a:r>
              <a:rPr lang="en-AU" sz="1100" dirty="0" smtClean="0">
                <a:solidFill>
                  <a:prstClr val="black"/>
                </a:solidFill>
              </a:rPr>
              <a:t>Land </a:t>
            </a:r>
            <a:r>
              <a:rPr lang="en-AU" sz="1100" dirty="0">
                <a:solidFill>
                  <a:prstClr val="black"/>
                </a:solidFill>
              </a:rPr>
              <a:t>of Milk &amp; </a:t>
            </a:r>
            <a:r>
              <a:rPr lang="en-AU" sz="1100" dirty="0" smtClean="0">
                <a:solidFill>
                  <a:prstClr val="black"/>
                </a:solidFill>
              </a:rPr>
              <a:t>Honey,2009)</a:t>
            </a:r>
            <a:endParaRPr lang="en-AU" dirty="0"/>
          </a:p>
          <a:p>
            <a:endParaRPr lang="en-AU" dirty="0" smtClean="0"/>
          </a:p>
          <a:p>
            <a:endParaRPr lang="en-AU" dirty="0"/>
          </a:p>
        </p:txBody>
      </p:sp>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28" y="3789040"/>
            <a:ext cx="2569468" cy="29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B8BC020-BFC7-4F1C-8D1B-298917FC7B3A}" type="slidenum">
              <a:rPr lang="en-AU" smtClean="0"/>
              <a:t>35</a:t>
            </a:fld>
            <a:endParaRPr lang="en-AU" dirty="0"/>
          </a:p>
        </p:txBody>
      </p:sp>
      <p:pic>
        <p:nvPicPr>
          <p:cNvPr id="11266" name="Picture 2" descr="http://www.coffee-beans.ca/wp-content/uploads/2011/05/coffee-be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908720"/>
            <a:ext cx="2115063"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2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619934"/>
          </a:xfrm>
        </p:spPr>
        <p:txBody>
          <a:bodyPr/>
          <a:lstStyle/>
          <a:p>
            <a:r>
              <a:rPr lang="en-AU" dirty="0" smtClean="0"/>
              <a:t>References</a:t>
            </a:r>
            <a:endParaRPr lang="en-AU" dirty="0"/>
          </a:p>
        </p:txBody>
      </p:sp>
      <p:sp>
        <p:nvSpPr>
          <p:cNvPr id="3" name="Content Placeholder 2"/>
          <p:cNvSpPr>
            <a:spLocks noGrp="1"/>
          </p:cNvSpPr>
          <p:nvPr>
            <p:ph sz="half" idx="1"/>
          </p:nvPr>
        </p:nvSpPr>
        <p:spPr>
          <a:xfrm>
            <a:off x="323528" y="980728"/>
            <a:ext cx="8496944" cy="5472608"/>
          </a:xfrm>
        </p:spPr>
        <p:txBody>
          <a:bodyPr>
            <a:normAutofit fontScale="70000" lnSpcReduction="20000"/>
          </a:bodyPr>
          <a:lstStyle/>
          <a:p>
            <a:pPr marL="82296" indent="0">
              <a:buNone/>
            </a:pPr>
            <a:r>
              <a:rPr lang="en-AU" sz="1200" dirty="0" smtClean="0"/>
              <a:t>Green parent.(2012).</a:t>
            </a:r>
            <a:r>
              <a:rPr lang="en-AU" sz="1200" i="1" dirty="0" smtClean="0"/>
              <a:t>Recipes </a:t>
            </a:r>
            <a:r>
              <a:rPr lang="en-AU" sz="1200" dirty="0" smtClean="0"/>
              <a:t>.Retrieved </a:t>
            </a:r>
            <a:r>
              <a:rPr lang="en-AU" sz="1200" dirty="0"/>
              <a:t>8th April, 2012 from: http://www.thegreenparent.co.uk/articles/read/recipes-for-breastmilk/</a:t>
            </a:r>
          </a:p>
          <a:p>
            <a:pPr marL="82296" indent="0">
              <a:buNone/>
            </a:pPr>
            <a:r>
              <a:rPr lang="en-AU" sz="1200" dirty="0" smtClean="0"/>
              <a:t>Thorn apple ridge soaps(</a:t>
            </a:r>
            <a:r>
              <a:rPr lang="en-AU" sz="1200" dirty="0" smtClean="0"/>
              <a:t>n.d.</a:t>
            </a:r>
            <a:r>
              <a:rPr lang="en-AU" sz="1200" dirty="0" smtClean="0"/>
              <a:t>).</a:t>
            </a:r>
            <a:r>
              <a:rPr lang="en-AU" sz="1200" i="1" dirty="0" smtClean="0"/>
              <a:t>Breastmilk </a:t>
            </a:r>
            <a:r>
              <a:rPr lang="en-AU" sz="1200" i="1" dirty="0"/>
              <a:t>Soap recipe</a:t>
            </a:r>
            <a:r>
              <a:rPr lang="en-AU" sz="1200" dirty="0"/>
              <a:t>. Retrieved </a:t>
            </a:r>
            <a:r>
              <a:rPr lang="en-AU" sz="1200" dirty="0" smtClean="0"/>
              <a:t>7th </a:t>
            </a:r>
            <a:r>
              <a:rPr lang="en-AU" sz="1200" dirty="0"/>
              <a:t>April, 2012 from: </a:t>
            </a:r>
            <a:r>
              <a:rPr lang="en-AU" sz="1200" dirty="0" smtClean="0"/>
              <a:t>www.thornappleridgesoaps.com</a:t>
            </a:r>
          </a:p>
          <a:p>
            <a:pPr marL="82296" indent="0">
              <a:buNone/>
            </a:pPr>
            <a:r>
              <a:rPr lang="en-AU" sz="1200" dirty="0" smtClean="0"/>
              <a:t>Momtastic</a:t>
            </a:r>
            <a:r>
              <a:rPr lang="en-AU" sz="1200" dirty="0" smtClean="0"/>
              <a:t>.(</a:t>
            </a:r>
            <a:r>
              <a:rPr lang="en-AU" sz="1200" dirty="0" smtClean="0"/>
              <a:t>n.d.</a:t>
            </a:r>
            <a:r>
              <a:rPr lang="en-AU" sz="1200" dirty="0" smtClean="0"/>
              <a:t>).</a:t>
            </a:r>
            <a:r>
              <a:rPr lang="en-AU" sz="1200" i="1" dirty="0" smtClean="0"/>
              <a:t>Wholesome baby food </a:t>
            </a:r>
            <a:r>
              <a:rPr lang="en-AU" sz="1200" dirty="0" smtClean="0"/>
              <a:t>.Retrieved 18th </a:t>
            </a:r>
            <a:r>
              <a:rPr lang="en-AU" sz="1200" dirty="0"/>
              <a:t>April, 2012 from: http://wholesomebabyfood.momtastic.com/babyfirstfoods.htm</a:t>
            </a:r>
          </a:p>
          <a:p>
            <a:pPr marL="82296" indent="0">
              <a:buNone/>
            </a:pPr>
            <a:r>
              <a:rPr lang="en-AU" sz="1200" dirty="0" smtClean="0"/>
              <a:t>Farex.(2012).</a:t>
            </a:r>
            <a:r>
              <a:rPr lang="en-AU" sz="1200" i="1" dirty="0" smtClean="0"/>
              <a:t>Recipes.</a:t>
            </a:r>
            <a:r>
              <a:rPr lang="en-AU" sz="1200" dirty="0" smtClean="0"/>
              <a:t>Retrieved</a:t>
            </a:r>
            <a:r>
              <a:rPr lang="en-AU" sz="1200" dirty="0" smtClean="0"/>
              <a:t> 14th </a:t>
            </a:r>
            <a:r>
              <a:rPr lang="en-AU" sz="1200" dirty="0"/>
              <a:t>April, 2012 from: http://</a:t>
            </a:r>
            <a:r>
              <a:rPr lang="en-AU" sz="1200" dirty="0" smtClean="0"/>
              <a:t>farex.com.au/Recipes/Avocado-Banana-Mash</a:t>
            </a:r>
          </a:p>
          <a:p>
            <a:pPr marL="82296" indent="0">
              <a:buNone/>
            </a:pPr>
            <a:r>
              <a:rPr lang="en-AU" sz="1200" dirty="0" smtClean="0"/>
              <a:t>Breast Feeding basics(2011).</a:t>
            </a:r>
            <a:r>
              <a:rPr lang="en-AU" sz="1200" i="1" dirty="0" smtClean="0"/>
              <a:t>How to Store Breastmilk. </a:t>
            </a:r>
            <a:r>
              <a:rPr lang="en-AU" sz="1200" dirty="0" smtClean="0"/>
              <a:t>Retrieved </a:t>
            </a:r>
            <a:r>
              <a:rPr lang="en-AU" sz="1200" dirty="0"/>
              <a:t>18th April, 2012 from: www.breastfeedingbasics.com</a:t>
            </a:r>
            <a:endParaRPr lang="en-AU" sz="1200" dirty="0" smtClean="0"/>
          </a:p>
          <a:p>
            <a:pPr marL="82296" indent="0">
              <a:buNone/>
            </a:pPr>
            <a:r>
              <a:rPr lang="en-AU" sz="1200" dirty="0" smtClean="0"/>
              <a:t>Just The Facts baby.(</a:t>
            </a:r>
            <a:r>
              <a:rPr lang="en-AU" sz="1200" dirty="0" err="1" smtClean="0"/>
              <a:t>n.d</a:t>
            </a:r>
            <a:r>
              <a:rPr lang="en-AU" sz="1200" dirty="0" smtClean="0"/>
              <a:t>).</a:t>
            </a:r>
            <a:r>
              <a:rPr lang="en-AU" sz="1200" i="1" dirty="0" smtClean="0"/>
              <a:t>Feeding &amp; nutrition just the facts. </a:t>
            </a:r>
            <a:r>
              <a:rPr lang="en-AU" sz="1200" dirty="0" smtClean="0"/>
              <a:t>http</a:t>
            </a:r>
            <a:r>
              <a:rPr lang="en-AU" sz="1200" dirty="0"/>
              <a:t>://</a:t>
            </a:r>
            <a:r>
              <a:rPr lang="en-AU" sz="1200" dirty="0" smtClean="0"/>
              <a:t>www.justthefactsbaby.com/baby/feeding-and-nutrition/page=3</a:t>
            </a:r>
            <a:endParaRPr lang="en-AU" sz="1200" dirty="0"/>
          </a:p>
          <a:p>
            <a:pPr marL="82296" indent="0">
              <a:buNone/>
            </a:pPr>
            <a:r>
              <a:rPr lang="en-AU" sz="1200" dirty="0" smtClean="0"/>
              <a:t>Parents Connect.(2012).</a:t>
            </a:r>
            <a:r>
              <a:rPr lang="en-AU" sz="1200" i="1" dirty="0" smtClean="0"/>
              <a:t>Grown up twist on kids food</a:t>
            </a:r>
            <a:r>
              <a:rPr lang="en-AU" sz="1200" dirty="0" smtClean="0"/>
              <a:t>. Retrieved </a:t>
            </a:r>
            <a:r>
              <a:rPr lang="en-AU" sz="1200" dirty="0"/>
              <a:t>14th April, 2012 from: </a:t>
            </a:r>
            <a:r>
              <a:rPr lang="en-AU" sz="1200" dirty="0" smtClean="0"/>
              <a:t>www.parentsconnect.com</a:t>
            </a:r>
          </a:p>
          <a:p>
            <a:pPr marL="82296" indent="0">
              <a:buNone/>
            </a:pPr>
            <a:r>
              <a:rPr lang="en-AU" sz="1200" i="1" dirty="0" smtClean="0"/>
              <a:t>Food Create (2011).Home </a:t>
            </a:r>
            <a:r>
              <a:rPr lang="en-AU" sz="1200" i="1" dirty="0"/>
              <a:t>Cooking/Baking Recipes + Everything </a:t>
            </a:r>
            <a:r>
              <a:rPr lang="en-AU" sz="1200" i="1" dirty="0" smtClean="0"/>
              <a:t>Food </a:t>
            </a:r>
            <a:r>
              <a:rPr lang="en-AU" sz="1200" dirty="0" smtClean="0"/>
              <a:t>.Retrieved </a:t>
            </a:r>
            <a:r>
              <a:rPr lang="en-AU" sz="1200" dirty="0"/>
              <a:t>14th April, 2012 from:  </a:t>
            </a:r>
            <a:r>
              <a:rPr lang="en-AU" sz="1200" dirty="0" smtClean="0"/>
              <a:t>www.foodcreate.com</a:t>
            </a:r>
          </a:p>
          <a:p>
            <a:pPr marL="82296" indent="0">
              <a:buNone/>
            </a:pPr>
            <a:r>
              <a:rPr lang="en-AU" sz="1200" i="1" dirty="0" smtClean="0"/>
              <a:t>Homemade baby food.(2012). Introducing </a:t>
            </a:r>
            <a:r>
              <a:rPr lang="en-AU" sz="1200" i="1" dirty="0"/>
              <a:t>solids at 4 to 6 months- is my baby ready</a:t>
            </a:r>
            <a:r>
              <a:rPr lang="en-AU" sz="1200" i="1" dirty="0" smtClean="0"/>
              <a:t>?. </a:t>
            </a:r>
            <a:r>
              <a:rPr lang="en-AU" sz="1200" dirty="0"/>
              <a:t>Retrieved 18th April, 2012 from: </a:t>
            </a:r>
            <a:r>
              <a:rPr lang="en-AU" sz="1200" dirty="0" smtClean="0"/>
              <a:t>www.homemade-baby-food-recipes.com/introducing-solids-at-4-to-6-months.html</a:t>
            </a:r>
            <a:endParaRPr lang="en-AU" sz="1200" dirty="0"/>
          </a:p>
          <a:p>
            <a:pPr marL="82296" indent="0">
              <a:buNone/>
            </a:pPr>
            <a:r>
              <a:rPr lang="en-AU" sz="1200" dirty="0" smtClean="0"/>
              <a:t>Wallaby Childcare.(</a:t>
            </a:r>
            <a:r>
              <a:rPr lang="en-AU" sz="1200" dirty="0"/>
              <a:t>2011). Retrieved 18th April, 2012 from: </a:t>
            </a:r>
            <a:r>
              <a:rPr lang="en-AU" sz="1200" i="1" dirty="0" smtClean="0"/>
              <a:t>Nutrition</a:t>
            </a:r>
            <a:r>
              <a:rPr lang="en-AU" sz="1200" dirty="0" smtClean="0"/>
              <a:t>. http</a:t>
            </a:r>
            <a:r>
              <a:rPr lang="en-AU" sz="1200" dirty="0"/>
              <a:t>://wallabychildcare.com.au/recipesmyrecipes.com</a:t>
            </a:r>
            <a:endParaRPr lang="en-AU" sz="1200" dirty="0"/>
          </a:p>
          <a:p>
            <a:pPr marL="82296" indent="0">
              <a:buNone/>
            </a:pPr>
            <a:r>
              <a:rPr lang="en-AU" sz="1200" dirty="0" smtClean="0"/>
              <a:t>Fun &amp; food Blog.(</a:t>
            </a:r>
            <a:r>
              <a:rPr lang="en-AU" sz="1200" dirty="0" err="1" smtClean="0"/>
              <a:t>n.d.</a:t>
            </a:r>
            <a:r>
              <a:rPr lang="en-AU" sz="1200" dirty="0" smtClean="0"/>
              <a:t>).</a:t>
            </a:r>
            <a:r>
              <a:rPr lang="en-AU" sz="1200" i="1" dirty="0" smtClean="0"/>
              <a:t>Homemade baby food stage </a:t>
            </a:r>
            <a:r>
              <a:rPr lang="en-AU" sz="1200" i="1" dirty="0"/>
              <a:t>1</a:t>
            </a:r>
            <a:r>
              <a:rPr lang="en-AU" sz="1200" dirty="0"/>
              <a:t>. Retrieved 8th April, 2012 </a:t>
            </a:r>
            <a:r>
              <a:rPr lang="en-AU" sz="1200" dirty="0" smtClean="0"/>
              <a:t>from: http</a:t>
            </a:r>
            <a:r>
              <a:rPr lang="en-AU" sz="1200" dirty="0"/>
              <a:t>://</a:t>
            </a:r>
            <a:r>
              <a:rPr lang="en-AU" sz="1200" dirty="0" smtClean="0"/>
              <a:t>funnfud.blogspot.com.au/2010/06/homemade-baby-food-recipes-infants-4.html</a:t>
            </a:r>
          </a:p>
          <a:p>
            <a:pPr marL="82296" indent="0">
              <a:buNone/>
            </a:pPr>
            <a:r>
              <a:rPr lang="en-AU" sz="1200" i="1" dirty="0" smtClean="0"/>
              <a:t>Lisa project vegan.(</a:t>
            </a:r>
            <a:r>
              <a:rPr lang="en-AU" sz="1200" i="1" dirty="0" err="1" smtClean="0"/>
              <a:t>n.d.</a:t>
            </a:r>
            <a:r>
              <a:rPr lang="en-AU" sz="1200" i="1" dirty="0" smtClean="0"/>
              <a:t>).Vegan recipes</a:t>
            </a:r>
            <a:r>
              <a:rPr lang="en-AU" sz="1200" dirty="0"/>
              <a:t>. Retrieved 14th April, 2012 from: </a:t>
            </a:r>
            <a:r>
              <a:rPr lang="en-AU" sz="1200" dirty="0" smtClean="0"/>
              <a:t>www.lisaprojectvegan.blogspot.com</a:t>
            </a:r>
            <a:endParaRPr lang="en-AU" sz="1200" dirty="0" smtClean="0"/>
          </a:p>
          <a:p>
            <a:pPr marL="82296" indent="0">
              <a:buNone/>
            </a:pPr>
            <a:r>
              <a:rPr lang="en-AU" sz="1200" dirty="0" smtClean="0"/>
              <a:t>breastfeeding-problems.com.(2012).</a:t>
            </a:r>
            <a:r>
              <a:rPr lang="en-AU" sz="1200" i="1" dirty="0" smtClean="0"/>
              <a:t>Other </a:t>
            </a:r>
            <a:r>
              <a:rPr lang="en-AU" sz="1200" i="1" dirty="0"/>
              <a:t>uses of breast </a:t>
            </a:r>
            <a:r>
              <a:rPr lang="en-AU" sz="1200" i="1" dirty="0" smtClean="0"/>
              <a:t>milk</a:t>
            </a:r>
            <a:r>
              <a:rPr lang="en-AU" sz="1200" dirty="0"/>
              <a:t>. Retrieved 18th April, 2012 from:  </a:t>
            </a:r>
            <a:r>
              <a:rPr lang="en-AU" sz="1200" dirty="0" smtClean="0"/>
              <a:t>http</a:t>
            </a:r>
            <a:r>
              <a:rPr lang="en-AU" sz="1200" dirty="0" smtClean="0"/>
              <a:t>://www.breastfeeding-problems.com/using-breast-milk.html</a:t>
            </a:r>
          </a:p>
          <a:p>
            <a:pPr marL="82296" indent="0">
              <a:buNone/>
            </a:pPr>
            <a:r>
              <a:rPr lang="en-AU" sz="1200" dirty="0" smtClean="0"/>
              <a:t>Busy mommy media.(2009).</a:t>
            </a:r>
            <a:r>
              <a:rPr lang="en-AU" sz="1200" i="1" dirty="0" smtClean="0"/>
              <a:t>Breastmilk </a:t>
            </a:r>
            <a:r>
              <a:rPr lang="en-AU" sz="1200" i="1" dirty="0"/>
              <a:t>Popsicle – </a:t>
            </a:r>
            <a:r>
              <a:rPr lang="en-AU" sz="1200" i="1" dirty="0" err="1" smtClean="0"/>
              <a:t>Momsicle</a:t>
            </a:r>
            <a:r>
              <a:rPr lang="en-AU" sz="1200" dirty="0"/>
              <a:t>. Retrieved 18th April, 2012 </a:t>
            </a:r>
            <a:r>
              <a:rPr lang="en-AU" sz="1200" dirty="0" smtClean="0"/>
              <a:t>from: </a:t>
            </a:r>
            <a:r>
              <a:rPr lang="en-AU" sz="1200" dirty="0" smtClean="0"/>
              <a:t>http</a:t>
            </a:r>
            <a:r>
              <a:rPr lang="en-AU" sz="1200" dirty="0"/>
              <a:t>://busymommymedia.com/2009/09/breastmilk-popsicle-momsicle/</a:t>
            </a:r>
          </a:p>
          <a:p>
            <a:pPr marL="82296" indent="0">
              <a:buNone/>
            </a:pPr>
            <a:r>
              <a:rPr lang="en-AU" sz="1200" dirty="0" err="1" smtClean="0"/>
              <a:t>Nutrica</a:t>
            </a:r>
            <a:r>
              <a:rPr lang="en-AU" sz="1200" dirty="0" smtClean="0"/>
              <a:t>.(2009).Baby Custard</a:t>
            </a:r>
            <a:r>
              <a:rPr lang="en-AU" sz="1200" dirty="0"/>
              <a:t>. Retrieved 14th April, 2012 from:  </a:t>
            </a:r>
            <a:r>
              <a:rPr lang="en-AU" sz="1200" dirty="0" smtClean="0"/>
              <a:t>http</a:t>
            </a:r>
            <a:r>
              <a:rPr lang="en-AU" sz="1200" dirty="0"/>
              <a:t>://</a:t>
            </a:r>
            <a:r>
              <a:rPr lang="en-AU" sz="1200" dirty="0"/>
              <a:t>www.nutriciababy.co.nz/main/recipes/baby_custard_d.htmlMomtastic.(n.d.).Stage 2 baby foods. Retrieved 18th April, 2012 from: http://wholesomebabyfood.momtastic.com/stage2-baby-food-recipes.htm</a:t>
            </a:r>
          </a:p>
          <a:p>
            <a:pPr marL="82296" indent="0">
              <a:buNone/>
            </a:pPr>
            <a:r>
              <a:rPr lang="en-AU" sz="1200" dirty="0"/>
              <a:t>simplyrecipes.com.(2012).Recipes. Retrieved 18th April, 2012 from: www. simplyrecipes.com</a:t>
            </a:r>
          </a:p>
          <a:p>
            <a:pPr marL="82296" indent="0">
              <a:buNone/>
            </a:pPr>
            <a:r>
              <a:rPr lang="en-AU" sz="1200" dirty="0" err="1"/>
              <a:t>Kidspot</a:t>
            </a:r>
            <a:r>
              <a:rPr lang="en-AU" sz="1200" dirty="0"/>
              <a:t>.(2012).Best recipes. Retrieved 18th April, 2012 from: http://www.kidspot.com.au/best-recipes/Baby+3/Apricot-chicken-recipe+3892.htm</a:t>
            </a:r>
          </a:p>
          <a:p>
            <a:pPr marL="82296" indent="0">
              <a:buNone/>
            </a:pPr>
            <a:r>
              <a:rPr lang="en-AU" sz="1200" dirty="0" err="1"/>
              <a:t>Grumpys</a:t>
            </a:r>
            <a:r>
              <a:rPr lang="en-AU" sz="1200" dirty="0"/>
              <a:t> (</a:t>
            </a:r>
            <a:r>
              <a:rPr lang="en-AU" sz="1200" dirty="0" err="1"/>
              <a:t>n.d.</a:t>
            </a:r>
            <a:r>
              <a:rPr lang="en-AU" sz="1200" dirty="0"/>
              <a:t>).French Banana Toast. Retrieved 18th April, 2012 from: honeybunch.com</a:t>
            </a:r>
          </a:p>
          <a:p>
            <a:pPr marL="82296" indent="0">
              <a:buNone/>
            </a:pPr>
            <a:r>
              <a:rPr lang="en-AU" sz="1200" dirty="0"/>
              <a:t>Homemade baby food(2010). Retrieved 18th April, 2012 from: http://www.homemade-baby-food-recipes.com/baby-led-weaning-recipes.html#ixzz1ritPgvuw</a:t>
            </a:r>
          </a:p>
          <a:p>
            <a:pPr marL="82296" indent="0">
              <a:buNone/>
            </a:pPr>
            <a:r>
              <a:rPr lang="en-AU" sz="1200" dirty="0"/>
              <a:t>Homemade baby food(2010). Retrieved 18th April, 2012 from: http://www.homemade-baby-food-recipes.com/sweet-potato-baby-food-recipes.html#ixzz1riw8jGCo</a:t>
            </a:r>
          </a:p>
          <a:p>
            <a:pPr marL="82296" indent="0">
              <a:buNone/>
            </a:pPr>
            <a:r>
              <a:rPr lang="en-AU" sz="1200" dirty="0"/>
              <a:t>Homemade baby food(2010). Retrieved 18th April, 2012 from: www.homemade-baby-food-recipes.com/sweet-potato-baby-food-recipes.html#ixzz1rixfogre</a:t>
            </a:r>
          </a:p>
          <a:p>
            <a:pPr marL="82296" indent="0">
              <a:buNone/>
            </a:pPr>
            <a:r>
              <a:rPr lang="en-AU" sz="1200" dirty="0"/>
              <a:t>Homemade baby food(2010). Retrieved 18th April, 2012 from: http://www.homemade-baby-food-recipes.com/healthy-first-birthday-cake-recipes.html#ixzz1rj6Dwdwa</a:t>
            </a:r>
          </a:p>
          <a:p>
            <a:pPr marL="82296" indent="0">
              <a:buNone/>
            </a:pPr>
            <a:r>
              <a:rPr lang="en-AU" sz="1200" dirty="0"/>
              <a:t>Homemade baby food(2010). Retrieved 18th April, 2012 from: www.homemade-baby-food-recipes.com/sweet-potato-and-apple-pancakes.html#ixzz1rjBWtXsJ</a:t>
            </a:r>
          </a:p>
          <a:p>
            <a:pPr marL="82296" indent="0">
              <a:buNone/>
            </a:pPr>
            <a:r>
              <a:rPr lang="en-AU" sz="1200" dirty="0"/>
              <a:t>WHO.(2012).Facts about breastfeeding. Retrieved 18th April, 2012 from: http://www.who.int/mediacentre/factsheets/fs342/en/index.html</a:t>
            </a:r>
          </a:p>
          <a:p>
            <a:pPr marL="82296" indent="0">
              <a:buNone/>
            </a:pPr>
            <a:r>
              <a:rPr lang="en-AU" sz="1200" dirty="0"/>
              <a:t>TASTE.(2012).Recipes. Retrieved 18th April, 2012 from: http://www.taste.com.au/recipes/24542/classic+scones</a:t>
            </a:r>
          </a:p>
          <a:p>
            <a:pPr marL="82296" indent="0">
              <a:buNone/>
            </a:pPr>
            <a:r>
              <a:rPr lang="en-AU" sz="1200" dirty="0"/>
              <a:t>TASTE.(2012).Recipes. Retrieved 18th April, 2012 from: http://www.taste.com.au/recipes/7752/classic+mashed+potato</a:t>
            </a:r>
          </a:p>
          <a:p>
            <a:pPr marL="82296" indent="0">
              <a:buNone/>
            </a:pPr>
            <a:r>
              <a:rPr lang="en-AU" sz="1200" dirty="0"/>
              <a:t>TASTE.(2012).Recipes. Retrieved 18th April, 2012 from: http://www.taste.com.au/recipes/5865/milk+jellies</a:t>
            </a:r>
          </a:p>
          <a:p>
            <a:pPr marL="82296" indent="0">
              <a:buNone/>
            </a:pPr>
            <a:r>
              <a:rPr lang="en-AU" sz="1200" dirty="0"/>
              <a:t>TASTE.(2012).Recipes. Retrieved 18th April, 2012 from: http://www.taste.com.au/recipes/24973/potato+gratin</a:t>
            </a:r>
          </a:p>
          <a:p>
            <a:pPr marL="82296" indent="0">
              <a:buNone/>
            </a:pPr>
            <a:r>
              <a:rPr lang="en-AU" sz="1200" dirty="0"/>
              <a:t>Land of Milk &amp; Honey.(2009).RECIPES A LA BREAST </a:t>
            </a:r>
            <a:r>
              <a:rPr lang="en-AU" sz="1200" dirty="0" err="1"/>
              <a:t>MILK..Retrieved</a:t>
            </a:r>
            <a:r>
              <a:rPr lang="en-AU" sz="1200" dirty="0"/>
              <a:t> 18th April, 2012 from: http://www.landmilkhoney.com/recipanr.htm</a:t>
            </a:r>
          </a:p>
          <a:p>
            <a:pPr marL="82296" indent="0">
              <a:buNone/>
            </a:pPr>
            <a:endParaRPr lang="en-AU" sz="1200" dirty="0"/>
          </a:p>
          <a:p>
            <a:pPr marL="82296" indent="0">
              <a:buNone/>
            </a:pPr>
            <a:endParaRPr lang="en-AU" sz="1200" dirty="0"/>
          </a:p>
          <a:p>
            <a:pPr marL="82296" indent="0">
              <a:buNone/>
            </a:pPr>
            <a:endParaRPr lang="en-AU" sz="1200" dirty="0"/>
          </a:p>
          <a:p>
            <a:pPr marL="82296" indent="0">
              <a:buNone/>
            </a:pPr>
            <a:endParaRPr lang="en-AU" sz="1200" dirty="0"/>
          </a:p>
          <a:p>
            <a:endParaRPr lang="en-AU" dirty="0"/>
          </a:p>
        </p:txBody>
      </p:sp>
      <p:sp>
        <p:nvSpPr>
          <p:cNvPr id="5" name="Slide Number Placeholder 4"/>
          <p:cNvSpPr>
            <a:spLocks noGrp="1"/>
          </p:cNvSpPr>
          <p:nvPr>
            <p:ph type="sldNum" sz="quarter" idx="12"/>
          </p:nvPr>
        </p:nvSpPr>
        <p:spPr/>
        <p:txBody>
          <a:bodyPr/>
          <a:lstStyle/>
          <a:p>
            <a:fld id="{DB8BC020-BFC7-4F1C-8D1B-298917FC7B3A}" type="slidenum">
              <a:rPr lang="en-AU" smtClean="0"/>
              <a:t>36</a:t>
            </a:fld>
            <a:endParaRPr lang="en-AU" dirty="0"/>
          </a:p>
        </p:txBody>
      </p:sp>
    </p:spTree>
    <p:extLst>
      <p:ext uri="{BB962C8B-B14F-4D97-AF65-F5344CB8AC3E}">
        <p14:creationId xmlns:p14="http://schemas.microsoft.com/office/powerpoint/2010/main" val="2376524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8BC020-BFC7-4F1C-8D1B-298917FC7B3A}" type="slidenum">
              <a:rPr lang="en-AU" smtClean="0"/>
              <a:t>37</a:t>
            </a:fld>
            <a:endParaRPr lang="en-AU"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429000"/>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descr="http://t2.gstatic.com/images?q=tbn:ANd9GcTPu0-p4tACkyv4a7wai108_xsb_yhhLNz6__dxQSEfH_WkOR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048" y="4509120"/>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066" y="2276872"/>
            <a:ext cx="170656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1.bp.blogspot.com/-G-DaNh-NWIA/T3rZK5ZZe1I/AAAAAAAABUg/aE_hHrJPh-Q/s1600/apple-full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476672"/>
            <a:ext cx="1512168" cy="152531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324" y="963977"/>
            <a:ext cx="15113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http://t3.gstatic.com/images?q=tbn:ANd9GcRd6bT4Um0xUq4f_4CDwffFvkk3Eti0JXP-QHek8wQr6iFexGu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88640"/>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64" y="1844824"/>
            <a:ext cx="1652329" cy="131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45" y="345657"/>
            <a:ext cx="19145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1" y="3252844"/>
            <a:ext cx="1858249" cy="14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990" y="4869160"/>
            <a:ext cx="2262675" cy="1777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022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87687140"/>
              </p:ext>
            </p:extLst>
          </p:nvPr>
        </p:nvGraphicFramePr>
        <p:xfrm>
          <a:off x="843417" y="1988840"/>
          <a:ext cx="7730323" cy="4185490"/>
        </p:xfrm>
        <a:graphic>
          <a:graphicData uri="http://schemas.openxmlformats.org/drawingml/2006/table">
            <a:tbl>
              <a:tblPr/>
              <a:tblGrid>
                <a:gridCol w="2737422"/>
                <a:gridCol w="1628058"/>
                <a:gridCol w="1017536"/>
                <a:gridCol w="2347307"/>
              </a:tblGrid>
              <a:tr h="418162">
                <a:tc>
                  <a:txBody>
                    <a:bodyPr/>
                    <a:lstStyle/>
                    <a:p>
                      <a:r>
                        <a:rPr lang="en-AU" sz="1100" b="1" dirty="0">
                          <a:effectLst/>
                        </a:rPr>
                        <a:t>Place of storage</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AU" sz="1100" b="1" dirty="0">
                          <a:effectLst/>
                        </a:rPr>
                        <a:t>Temperature</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a:p>
                  </a:txBody>
                  <a:tcPr/>
                </a:tc>
                <a:tc>
                  <a:txBody>
                    <a:bodyPr/>
                    <a:lstStyle/>
                    <a:p>
                      <a:r>
                        <a:rPr lang="en-AU" sz="1100" b="1" dirty="0">
                          <a:effectLst/>
                        </a:rPr>
                        <a:t>Maximum storage time</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134">
                <a:tc>
                  <a:txBody>
                    <a:bodyPr/>
                    <a:lstStyle/>
                    <a:p>
                      <a:r>
                        <a:rPr lang="en-AU" sz="1100" dirty="0">
                          <a:effectLst/>
                        </a:rPr>
                        <a:t>In a room</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25°C</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77°F</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Six to eight hours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200">
                <a:tc>
                  <a:txBody>
                    <a:bodyPr/>
                    <a:lstStyle/>
                    <a:p>
                      <a:r>
                        <a:rPr lang="en-AU" sz="1100" dirty="0">
                          <a:effectLst/>
                        </a:rPr>
                        <a:t>Insulated </a:t>
                      </a:r>
                      <a:r>
                        <a:rPr lang="en-AU" sz="1100" u="none" dirty="0">
                          <a:solidFill>
                            <a:schemeClr val="tx1"/>
                          </a:solidFill>
                          <a:effectLst/>
                        </a:rPr>
                        <a:t>thermal </a:t>
                      </a:r>
                      <a:r>
                        <a:rPr lang="en-AU" sz="1100" u="none" dirty="0" smtClean="0">
                          <a:solidFill>
                            <a:schemeClr val="tx1"/>
                          </a:solidFill>
                          <a:effectLst/>
                        </a:rPr>
                        <a:t>bag</a:t>
                      </a:r>
                      <a:r>
                        <a:rPr lang="en-AU" sz="1100" u="none" baseline="0" dirty="0" smtClean="0">
                          <a:solidFill>
                            <a:schemeClr val="tx1"/>
                          </a:solidFill>
                          <a:effectLst/>
                        </a:rPr>
                        <a:t> </a:t>
                      </a:r>
                      <a:r>
                        <a:rPr lang="en-AU" sz="1100" dirty="0" smtClean="0">
                          <a:effectLst/>
                        </a:rPr>
                        <a:t>with </a:t>
                      </a:r>
                      <a:r>
                        <a:rPr lang="en-AU" sz="1100" dirty="0">
                          <a:effectLst/>
                        </a:rPr>
                        <a:t>ice packs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100" dirty="0">
                        <a:effectLst/>
                      </a:endParaRP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AU" sz="1100" dirty="0">
                        <a:effectLst/>
                      </a:endParaRP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Up to 24 hours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134">
                <a:tc>
                  <a:txBody>
                    <a:bodyPr/>
                    <a:lstStyle/>
                    <a:p>
                      <a:r>
                        <a:rPr lang="en-AU" sz="1100" dirty="0">
                          <a:effectLst/>
                        </a:rPr>
                        <a:t>In a </a:t>
                      </a:r>
                      <a:r>
                        <a:rPr lang="en-AU" sz="1100" dirty="0">
                          <a:solidFill>
                            <a:schemeClr val="tx1"/>
                          </a:solidFill>
                          <a:effectLst/>
                        </a:rPr>
                        <a:t>refrigerator</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4°C</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39°F</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Up to five days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265">
                <a:tc>
                  <a:txBody>
                    <a:bodyPr/>
                    <a:lstStyle/>
                    <a:p>
                      <a:r>
                        <a:rPr lang="en-AU" sz="1100" dirty="0" smtClean="0">
                          <a:solidFill>
                            <a:schemeClr val="tx1"/>
                          </a:solidFill>
                          <a:effectLst/>
                        </a:rPr>
                        <a:t>Freezer</a:t>
                      </a:r>
                      <a:r>
                        <a:rPr lang="en-AU" sz="1100" baseline="0" dirty="0" smtClean="0">
                          <a:solidFill>
                            <a:schemeClr val="tx1"/>
                          </a:solidFill>
                          <a:effectLst/>
                        </a:rPr>
                        <a:t> </a:t>
                      </a:r>
                      <a:r>
                        <a:rPr lang="en-AU" sz="1100" dirty="0" smtClean="0">
                          <a:effectLst/>
                        </a:rPr>
                        <a:t>compartment </a:t>
                      </a:r>
                      <a:r>
                        <a:rPr lang="en-AU" sz="1100" dirty="0">
                          <a:effectLst/>
                        </a:rPr>
                        <a:t>inside a refrigerator</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-15°C</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5°F</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Two weeks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1330">
                <a:tc>
                  <a:txBody>
                    <a:bodyPr/>
                    <a:lstStyle/>
                    <a:p>
                      <a:r>
                        <a:rPr lang="en-AU" sz="1100" dirty="0">
                          <a:effectLst/>
                        </a:rPr>
                        <a:t>A combined </a:t>
                      </a:r>
                      <a:r>
                        <a:rPr lang="en-AU" sz="1100" dirty="0" smtClean="0">
                          <a:effectLst/>
                        </a:rPr>
                        <a:t>refrigerator</a:t>
                      </a:r>
                      <a:r>
                        <a:rPr lang="en-AU" sz="1100" baseline="0" dirty="0" smtClean="0">
                          <a:effectLst/>
                        </a:rPr>
                        <a:t> </a:t>
                      </a:r>
                      <a:r>
                        <a:rPr lang="en-AU" sz="1100" dirty="0" smtClean="0">
                          <a:effectLst/>
                        </a:rPr>
                        <a:t>and freezer</a:t>
                      </a:r>
                      <a:r>
                        <a:rPr lang="en-AU" sz="1100" baseline="0" dirty="0" smtClean="0">
                          <a:effectLst/>
                        </a:rPr>
                        <a:t> </a:t>
                      </a:r>
                      <a:r>
                        <a:rPr lang="en-AU" sz="1100" dirty="0" smtClean="0">
                          <a:effectLst/>
                        </a:rPr>
                        <a:t>with </a:t>
                      </a:r>
                      <a:r>
                        <a:rPr lang="en-AU" sz="1100" dirty="0">
                          <a:effectLst/>
                        </a:rPr>
                        <a:t>separate doors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-18°C</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0°F</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Three to six months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265">
                <a:tc>
                  <a:txBody>
                    <a:bodyPr/>
                    <a:lstStyle/>
                    <a:p>
                      <a:r>
                        <a:rPr lang="en-AU" sz="1100" dirty="0">
                          <a:effectLst/>
                        </a:rPr>
                        <a:t>Chest or upright manual defrost deep freezer</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-20°C</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-4°F</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100" dirty="0">
                          <a:effectLst/>
                        </a:rPr>
                        <a:t>Six to twelve months</a:t>
                      </a:r>
                    </a:p>
                  </a:txBody>
                  <a:tcPr marL="82769" marR="82769" marT="41384" marB="413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Content Placeholder 2"/>
          <p:cNvSpPr>
            <a:spLocks noGrp="1"/>
          </p:cNvSpPr>
          <p:nvPr>
            <p:ph sz="half" idx="1"/>
          </p:nvPr>
        </p:nvSpPr>
        <p:spPr>
          <a:xfrm>
            <a:off x="323528" y="1039962"/>
            <a:ext cx="8496944" cy="864096"/>
          </a:xfrm>
          <a:ln>
            <a:solidFill>
              <a:schemeClr val="bg1">
                <a:lumMod val="65000"/>
              </a:schemeClr>
            </a:solidFill>
          </a:ln>
        </p:spPr>
        <p:txBody>
          <a:bodyPr>
            <a:noAutofit/>
          </a:bodyPr>
          <a:lstStyle/>
          <a:p>
            <a:pPr marL="82296" indent="0" algn="ctr">
              <a:buNone/>
            </a:pPr>
            <a:r>
              <a:rPr lang="en-AU" sz="2400" dirty="0">
                <a:latin typeface="Freestyle Script" pitchFamily="66" charset="0"/>
              </a:rPr>
              <a:t>Expressed breast milk can be stored for later use. It is recommended that the milk is stored in </a:t>
            </a:r>
            <a:r>
              <a:rPr lang="en-AU" sz="2400" dirty="0" smtClean="0">
                <a:latin typeface="Freestyle Script" pitchFamily="66" charset="0"/>
              </a:rPr>
              <a:t>hard-sided </a:t>
            </a:r>
            <a:r>
              <a:rPr lang="en-AU" sz="2400" dirty="0">
                <a:latin typeface="Freestyle Script" pitchFamily="66" charset="0"/>
              </a:rPr>
              <a:t>containers with airtight </a:t>
            </a:r>
            <a:r>
              <a:rPr lang="en-AU" sz="2400" dirty="0" smtClean="0">
                <a:latin typeface="Freestyle Script" pitchFamily="66" charset="0"/>
              </a:rPr>
              <a:t>seals</a:t>
            </a:r>
          </a:p>
          <a:p>
            <a:pPr marL="82296" indent="0">
              <a:buNone/>
            </a:pPr>
            <a:endParaRPr lang="en-AU" sz="1600" dirty="0">
              <a:latin typeface="Freestyle Script" pitchFamily="66" charset="0"/>
            </a:endParaRPr>
          </a:p>
        </p:txBody>
      </p:sp>
      <p:sp>
        <p:nvSpPr>
          <p:cNvPr id="4" name="Slide Number Placeholder 3"/>
          <p:cNvSpPr>
            <a:spLocks noGrp="1"/>
          </p:cNvSpPr>
          <p:nvPr>
            <p:ph type="sldNum" sz="quarter" idx="12"/>
          </p:nvPr>
        </p:nvSpPr>
        <p:spPr/>
        <p:txBody>
          <a:bodyPr/>
          <a:lstStyle/>
          <a:p>
            <a:fld id="{DB8BC020-BFC7-4F1C-8D1B-298917FC7B3A}" type="slidenum">
              <a:rPr lang="en-AU" smtClean="0"/>
              <a:t>4</a:t>
            </a:fld>
            <a:endParaRPr lang="en-AU" dirty="0"/>
          </a:p>
        </p:txBody>
      </p:sp>
      <p:sp>
        <p:nvSpPr>
          <p:cNvPr id="2" name="Rectangle 1"/>
          <p:cNvSpPr/>
          <p:nvPr/>
        </p:nvSpPr>
        <p:spPr>
          <a:xfrm>
            <a:off x="611560" y="116632"/>
            <a:ext cx="819403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To Store breastmilk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403648" y="6453336"/>
            <a:ext cx="1872208" cy="261610"/>
          </a:xfrm>
          <a:prstGeom prst="rect">
            <a:avLst/>
          </a:prstGeom>
          <a:noFill/>
        </p:spPr>
        <p:txBody>
          <a:bodyPr wrap="square" rtlCol="0">
            <a:spAutoFit/>
          </a:bodyPr>
          <a:lstStyle/>
          <a:p>
            <a:r>
              <a:rPr lang="en-AU" sz="1100" dirty="0" smtClean="0"/>
              <a:t>Breastfeeding basics,2011</a:t>
            </a:r>
            <a:endParaRPr lang="en-AU" sz="1100" dirty="0"/>
          </a:p>
        </p:txBody>
      </p:sp>
    </p:spTree>
    <p:extLst>
      <p:ext uri="{BB962C8B-B14F-4D97-AF65-F5344CB8AC3E}">
        <p14:creationId xmlns:p14="http://schemas.microsoft.com/office/powerpoint/2010/main" val="242570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0"/>
            <a:ext cx="4032448" cy="1143000"/>
          </a:xfrm>
        </p:spPr>
        <p:txBody>
          <a:bodyPr/>
          <a:lstStyle/>
          <a:p>
            <a:r>
              <a:rPr lang="en-AU" dirty="0" smtClean="0"/>
              <a:t>Interesting Facts</a:t>
            </a:r>
            <a:endParaRPr lang="en-AU" dirty="0"/>
          </a:p>
        </p:txBody>
      </p:sp>
      <p:sp>
        <p:nvSpPr>
          <p:cNvPr id="3" name="Content Placeholder 2"/>
          <p:cNvSpPr>
            <a:spLocks noGrp="1"/>
          </p:cNvSpPr>
          <p:nvPr>
            <p:ph idx="1"/>
          </p:nvPr>
        </p:nvSpPr>
        <p:spPr>
          <a:xfrm>
            <a:off x="6516216" y="921328"/>
            <a:ext cx="2129440" cy="4480930"/>
          </a:xfrm>
          <a:ln>
            <a:solidFill>
              <a:schemeClr val="bg1">
                <a:lumMod val="65000"/>
              </a:schemeClr>
            </a:solidFill>
          </a:ln>
        </p:spPr>
        <p:txBody>
          <a:bodyPr>
            <a:normAutofit/>
          </a:bodyPr>
          <a:lstStyle/>
          <a:p>
            <a:pPr marL="82296" indent="0">
              <a:buNone/>
            </a:pPr>
            <a:r>
              <a:rPr lang="en-AU" sz="1100" b="1" dirty="0"/>
              <a:t>When Can You Add Spice to Baby Food?</a:t>
            </a:r>
          </a:p>
          <a:p>
            <a:pPr marL="82296" indent="0">
              <a:buNone/>
            </a:pPr>
            <a:endParaRPr lang="en-AU" sz="1100" dirty="0" smtClean="0"/>
          </a:p>
          <a:p>
            <a:pPr marL="82296" indent="0">
              <a:buNone/>
            </a:pPr>
            <a:r>
              <a:rPr lang="en-AU" sz="1100" dirty="0" smtClean="0"/>
              <a:t>•</a:t>
            </a:r>
            <a:r>
              <a:rPr lang="en-AU" sz="1100" dirty="0"/>
              <a:t>Most babies can handle herbs and some spices by eight months of age. </a:t>
            </a:r>
          </a:p>
          <a:p>
            <a:pPr marL="82296" indent="0">
              <a:buNone/>
            </a:pPr>
            <a:r>
              <a:rPr lang="en-AU" sz="1100" dirty="0"/>
              <a:t>•Spices are transferred through breast milk and you may find your baby can tolerate some better than others.</a:t>
            </a:r>
          </a:p>
          <a:p>
            <a:pPr marL="82296" indent="0">
              <a:buNone/>
            </a:pPr>
            <a:r>
              <a:rPr lang="en-AU" sz="1100" dirty="0"/>
              <a:t>•Herbs are often easier than spices for babies to digest.</a:t>
            </a:r>
          </a:p>
          <a:p>
            <a:pPr marL="82296" indent="0">
              <a:buNone/>
            </a:pPr>
            <a:r>
              <a:rPr lang="en-AU" sz="1100" dirty="0"/>
              <a:t>•It’s important not to add salt to baby food because a baby’s kidneys can’t process it</a:t>
            </a:r>
            <a:r>
              <a:rPr lang="en-AU" sz="1100" dirty="0" smtClean="0"/>
              <a:t>.</a:t>
            </a:r>
          </a:p>
          <a:p>
            <a:pPr marL="82296" indent="0">
              <a:buNone/>
            </a:pPr>
            <a:endParaRPr lang="en-AU" sz="1100" dirty="0"/>
          </a:p>
          <a:p>
            <a:pPr marL="82296" indent="0">
              <a:buNone/>
            </a:pPr>
            <a:endParaRPr lang="en-AU" sz="1100" dirty="0" smtClean="0"/>
          </a:p>
          <a:p>
            <a:pPr marL="82296" indent="0">
              <a:buNone/>
            </a:pPr>
            <a:endParaRPr lang="en-AU" sz="1100" dirty="0" smtClean="0"/>
          </a:p>
          <a:p>
            <a:pPr marL="82296" indent="0">
              <a:buNone/>
            </a:pPr>
            <a:endParaRPr lang="en-AU" sz="1100" dirty="0"/>
          </a:p>
          <a:p>
            <a:pPr marL="82296" indent="0">
              <a:buNone/>
            </a:pPr>
            <a:endParaRPr lang="en-AU" sz="1100" dirty="0" smtClean="0"/>
          </a:p>
          <a:p>
            <a:pPr marL="82296" indent="0">
              <a:buNone/>
            </a:pPr>
            <a:endParaRPr lang="en-AU" sz="1100" dirty="0"/>
          </a:p>
          <a:p>
            <a:pPr marL="82296" indent="0">
              <a:buNone/>
            </a:pPr>
            <a:endParaRPr lang="en-AU" sz="1100" dirty="0" smtClean="0"/>
          </a:p>
          <a:p>
            <a:pPr marL="82296" indent="0">
              <a:buNone/>
            </a:pPr>
            <a:endParaRPr lang="en-AU" sz="1100" dirty="0"/>
          </a:p>
          <a:p>
            <a:pPr marL="82296" indent="0">
              <a:buNone/>
            </a:pPr>
            <a:endParaRPr lang="en-AU" sz="1100" dirty="0"/>
          </a:p>
          <a:p>
            <a:endParaRPr lang="en-AU" dirty="0"/>
          </a:p>
        </p:txBody>
      </p:sp>
      <p:sp>
        <p:nvSpPr>
          <p:cNvPr id="4" name="Slide Number Placeholder 3"/>
          <p:cNvSpPr>
            <a:spLocks noGrp="1"/>
          </p:cNvSpPr>
          <p:nvPr>
            <p:ph type="sldNum" sz="quarter" idx="12"/>
          </p:nvPr>
        </p:nvSpPr>
        <p:spPr/>
        <p:txBody>
          <a:bodyPr/>
          <a:lstStyle/>
          <a:p>
            <a:fld id="{DB8BC020-BFC7-4F1C-8D1B-298917FC7B3A}" type="slidenum">
              <a:rPr lang="en-AU" smtClean="0"/>
              <a:t>5</a:t>
            </a:fld>
            <a:endParaRPr lang="en-AU" dirty="0"/>
          </a:p>
        </p:txBody>
      </p:sp>
      <p:sp>
        <p:nvSpPr>
          <p:cNvPr id="5" name="TextBox 4"/>
          <p:cNvSpPr txBox="1"/>
          <p:nvPr/>
        </p:nvSpPr>
        <p:spPr>
          <a:xfrm>
            <a:off x="3779912" y="908720"/>
            <a:ext cx="2448272" cy="3816429"/>
          </a:xfrm>
          <a:prstGeom prst="rect">
            <a:avLst/>
          </a:prstGeom>
          <a:noFill/>
          <a:ln>
            <a:solidFill>
              <a:schemeClr val="bg1">
                <a:lumMod val="65000"/>
              </a:schemeClr>
            </a:solidFill>
          </a:ln>
        </p:spPr>
        <p:txBody>
          <a:bodyPr wrap="square" rtlCol="0">
            <a:spAutoFit/>
          </a:bodyPr>
          <a:lstStyle/>
          <a:p>
            <a:r>
              <a:rPr lang="en-AU" sz="1100" b="1" dirty="0"/>
              <a:t>Introducing New Foods</a:t>
            </a:r>
          </a:p>
          <a:p>
            <a:endParaRPr lang="en-AU" sz="1100" dirty="0" smtClean="0"/>
          </a:p>
          <a:p>
            <a:r>
              <a:rPr lang="en-AU" sz="1100" dirty="0" smtClean="0"/>
              <a:t>•</a:t>
            </a:r>
            <a:r>
              <a:rPr lang="en-AU" sz="1100" dirty="0"/>
              <a:t>It can take 12 to 16 tries before a toddler really takes to a new food.</a:t>
            </a:r>
          </a:p>
          <a:p>
            <a:r>
              <a:rPr lang="en-AU" sz="1100" dirty="0"/>
              <a:t>•Keep portions of new foods small.</a:t>
            </a:r>
          </a:p>
          <a:p>
            <a:r>
              <a:rPr lang="en-AU" sz="1100" dirty="0"/>
              <a:t>•If your child takes a bite, celebrate!</a:t>
            </a:r>
          </a:p>
          <a:p>
            <a:r>
              <a:rPr lang="en-AU" sz="1100" dirty="0"/>
              <a:t>•Add a squirt of lemon, grated cheese or a dressing for dipping to make new foods more fun</a:t>
            </a:r>
            <a:r>
              <a:rPr lang="en-AU" sz="1100" dirty="0" smtClean="0"/>
              <a:t>.</a:t>
            </a:r>
          </a:p>
          <a:p>
            <a:r>
              <a:rPr lang="en-AU" sz="1100" dirty="0"/>
              <a:t>•Studies show waiting to expose infants to allergenic foods may not reduce their risk of developing an allergy.</a:t>
            </a:r>
          </a:p>
          <a:p>
            <a:r>
              <a:rPr lang="en-AU" sz="1100" dirty="0"/>
              <a:t>•Starting solids earlier than six months could be harmful to your baby, whose body may not be ready to break down the food.</a:t>
            </a:r>
          </a:p>
          <a:p>
            <a:r>
              <a:rPr lang="en-AU" sz="1100" dirty="0"/>
              <a:t>•When it comes to fruit and vegetables, there’s no right or wrong way to start.</a:t>
            </a:r>
          </a:p>
          <a:p>
            <a:r>
              <a:rPr lang="en-AU" sz="1100" dirty="0"/>
              <a:t>•Gagging is a natural part of learning how to eat and most babies gag at some point as they try more textured foods</a:t>
            </a:r>
            <a:r>
              <a:rPr lang="en-AU" sz="1100" dirty="0" smtClean="0"/>
              <a:t>.</a:t>
            </a:r>
            <a:endParaRPr lang="en-AU" sz="1100" dirty="0"/>
          </a:p>
        </p:txBody>
      </p:sp>
      <p:sp>
        <p:nvSpPr>
          <p:cNvPr id="6" name="TextBox 5"/>
          <p:cNvSpPr txBox="1"/>
          <p:nvPr/>
        </p:nvSpPr>
        <p:spPr>
          <a:xfrm>
            <a:off x="1331640" y="908752"/>
            <a:ext cx="2160240" cy="4493538"/>
          </a:xfrm>
          <a:prstGeom prst="rect">
            <a:avLst/>
          </a:prstGeom>
          <a:noFill/>
          <a:ln>
            <a:solidFill>
              <a:schemeClr val="bg1">
                <a:lumMod val="65000"/>
              </a:schemeClr>
            </a:solidFill>
          </a:ln>
        </p:spPr>
        <p:txBody>
          <a:bodyPr wrap="square" rtlCol="0">
            <a:spAutoFit/>
          </a:bodyPr>
          <a:lstStyle/>
          <a:p>
            <a:r>
              <a:rPr lang="en-AU" sz="1100" b="1" dirty="0"/>
              <a:t>Introducing Solid Foods to Baby</a:t>
            </a:r>
          </a:p>
          <a:p>
            <a:endParaRPr lang="en-AU" sz="1100" dirty="0" smtClean="0"/>
          </a:p>
          <a:p>
            <a:r>
              <a:rPr lang="en-AU" sz="1100" dirty="0" smtClean="0"/>
              <a:t>•</a:t>
            </a:r>
            <a:r>
              <a:rPr lang="en-AU" sz="1100" dirty="0"/>
              <a:t>Wait until your baby hits the six-month mark before introducing solid food.</a:t>
            </a:r>
          </a:p>
          <a:p>
            <a:r>
              <a:rPr lang="en-AU" sz="1100" dirty="0"/>
              <a:t>•Your infant may be ready to try solids if she can sit up and shows an interest in what you're eating.</a:t>
            </a:r>
          </a:p>
          <a:p>
            <a:r>
              <a:rPr lang="en-AU" sz="1100" dirty="0"/>
              <a:t>•Wait three days after introducing each new food before trying another.</a:t>
            </a:r>
          </a:p>
          <a:p>
            <a:r>
              <a:rPr lang="en-AU" sz="1100" dirty="0"/>
              <a:t>•Talk to your doctor before starting foods that could trigger a reaction, such as milk and eggs.</a:t>
            </a:r>
          </a:p>
          <a:p>
            <a:r>
              <a:rPr lang="en-AU" sz="1100" dirty="0"/>
              <a:t>•When introducing textures, experiment with ripe fruit and soft, cooked vegetables, pasta and meats–all sliced into pieces no larger than 1/4- to 1/2-inch</a:t>
            </a:r>
            <a:r>
              <a:rPr lang="en-AU" sz="1100" dirty="0" smtClean="0"/>
              <a:t>.</a:t>
            </a:r>
          </a:p>
          <a:p>
            <a:endParaRPr lang="en-AU" sz="1100" dirty="0"/>
          </a:p>
          <a:p>
            <a:endParaRPr lang="en-AU" sz="1100" dirty="0" smtClean="0"/>
          </a:p>
          <a:p>
            <a:endParaRPr lang="en-AU" sz="1100" dirty="0"/>
          </a:p>
          <a:p>
            <a:endParaRPr lang="en-AU" sz="1100" dirty="0" smtClean="0"/>
          </a:p>
          <a:p>
            <a:endParaRPr lang="en-AU" sz="1100" dirty="0"/>
          </a:p>
          <a:p>
            <a:endParaRPr lang="en-AU" sz="1100" dirty="0"/>
          </a:p>
        </p:txBody>
      </p:sp>
      <p:pic>
        <p:nvPicPr>
          <p:cNvPr id="7170" name="Picture 2" descr="http://images2.fanpop.com/image/photos/8900000/Cute-Baby-Girl-sweety-babies-8904055-300-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542738"/>
            <a:ext cx="1656184" cy="2208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72200" y="5602451"/>
            <a:ext cx="1728192" cy="261610"/>
          </a:xfrm>
          <a:prstGeom prst="rect">
            <a:avLst/>
          </a:prstGeom>
          <a:noFill/>
        </p:spPr>
        <p:txBody>
          <a:bodyPr wrap="square" rtlCol="0">
            <a:spAutoFit/>
          </a:bodyPr>
          <a:lstStyle/>
          <a:p>
            <a:r>
              <a:rPr lang="en-AU" sz="1100" dirty="0" smtClean="0"/>
              <a:t>(Just The Facts Baby)</a:t>
            </a:r>
            <a:endParaRPr lang="en-AU" sz="1100" dirty="0"/>
          </a:p>
        </p:txBody>
      </p:sp>
    </p:spTree>
    <p:extLst>
      <p:ext uri="{BB962C8B-B14F-4D97-AF65-F5344CB8AC3E}">
        <p14:creationId xmlns:p14="http://schemas.microsoft.com/office/powerpoint/2010/main" val="244167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2.gstatic.com/images?q=tbn:ANd9GcQ17blLHXw6ZFJsfLG9t32zRy3mYwo7DhH4vOaSnbW9MjwTv1AValqeZ5u-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00808"/>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10" y="2010157"/>
            <a:ext cx="19145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5445224"/>
            <a:ext cx="1893924" cy="12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3144" y="945158"/>
            <a:ext cx="19018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3032956"/>
            <a:ext cx="1944489" cy="16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2"/>
          </p:nvPr>
        </p:nvSpPr>
        <p:spPr>
          <a:xfrm>
            <a:off x="2492856" y="399058"/>
            <a:ext cx="4023360" cy="4114800"/>
          </a:xfrm>
        </p:spPr>
        <p:txBody>
          <a:bodyPr>
            <a:noAutofit/>
          </a:bodyPr>
          <a:lstStyle/>
          <a:p>
            <a:pPr marL="82296" indent="0" algn="ctr">
              <a:buNone/>
            </a:pPr>
            <a:r>
              <a:rPr lang="en-AU" sz="5400" dirty="0" smtClean="0">
                <a:latin typeface="Freestyle Script" pitchFamily="66" charset="0"/>
              </a:rPr>
              <a:t>4- 6 Month Recipes</a:t>
            </a:r>
          </a:p>
        </p:txBody>
      </p:sp>
      <p:sp>
        <p:nvSpPr>
          <p:cNvPr id="4" name="Slide Number Placeholder 3"/>
          <p:cNvSpPr>
            <a:spLocks noGrp="1"/>
          </p:cNvSpPr>
          <p:nvPr>
            <p:ph type="sldNum" sz="quarter" idx="12"/>
          </p:nvPr>
        </p:nvSpPr>
        <p:spPr/>
        <p:txBody>
          <a:bodyPr/>
          <a:lstStyle/>
          <a:p>
            <a:fld id="{DB8BC020-BFC7-4F1C-8D1B-298917FC7B3A}" type="slidenum">
              <a:rPr lang="en-AU" smtClean="0"/>
              <a:t>6</a:t>
            </a:fld>
            <a:endParaRPr lang="en-AU" dirty="0"/>
          </a:p>
        </p:txBody>
      </p:sp>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70554"/>
            <a:ext cx="188707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5105383"/>
            <a:ext cx="1502023" cy="150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5105383"/>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descr="http://t2.gstatic.com/images?q=tbn:ANd9GcTPu0-p4tACkyv4a7wai108_xsb_yhhLNz6__dxQSEfH_WkORz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364" y="3537012"/>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3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42144"/>
            <a:ext cx="3096344" cy="3690912"/>
          </a:xfrm>
          <a:ln>
            <a:solidFill>
              <a:schemeClr val="bg1">
                <a:lumMod val="65000"/>
              </a:schemeClr>
            </a:solidFill>
          </a:ln>
        </p:spPr>
        <p:txBody>
          <a:bodyPr>
            <a:normAutofit/>
          </a:bodyPr>
          <a:lstStyle/>
          <a:p>
            <a:pPr marL="82296" indent="0">
              <a:buNone/>
            </a:pPr>
            <a:r>
              <a:rPr lang="en-AU" sz="2400" dirty="0">
                <a:latin typeface="Freestyle Script" pitchFamily="66" charset="0"/>
              </a:rPr>
              <a:t>Baby's first taste of solid food should be a single ingredient, age appropriate food. A few wonderful choices for first foods for </a:t>
            </a:r>
            <a:r>
              <a:rPr lang="en-AU" sz="2400" dirty="0" smtClean="0">
                <a:latin typeface="Freestyle Script" pitchFamily="66" charset="0"/>
              </a:rPr>
              <a:t>babies</a:t>
            </a:r>
            <a:r>
              <a:rPr lang="en-AU" sz="2400" dirty="0">
                <a:latin typeface="Freestyle Script" pitchFamily="66" charset="0"/>
              </a:rPr>
              <a:t> are creamy avocados, bananas and sweet </a:t>
            </a:r>
            <a:r>
              <a:rPr lang="en-AU" sz="2400" dirty="0" smtClean="0">
                <a:latin typeface="Freestyle Script" pitchFamily="66" charset="0"/>
              </a:rPr>
              <a:t>potatoes</a:t>
            </a:r>
            <a:r>
              <a:rPr lang="en-AU" sz="1100" dirty="0" smtClean="0">
                <a:latin typeface="Freestyle Script" pitchFamily="66" charset="0"/>
              </a:rPr>
              <a:t>.(</a:t>
            </a:r>
            <a:r>
              <a:rPr lang="en-AU" sz="1100" dirty="0">
                <a:latin typeface="Freestyle Script" pitchFamily="66" charset="0"/>
              </a:rPr>
              <a:t>M</a:t>
            </a:r>
            <a:r>
              <a:rPr lang="en-AU" sz="1100" dirty="0" smtClean="0">
                <a:latin typeface="Freestyle Script" pitchFamily="66" charset="0"/>
              </a:rPr>
              <a:t>omtastic</a:t>
            </a:r>
            <a:r>
              <a:rPr lang="en-AU" sz="1100" dirty="0" smtClean="0">
                <a:latin typeface="Freestyle Script" pitchFamily="66" charset="0"/>
              </a:rPr>
              <a:t>) </a:t>
            </a:r>
            <a:endParaRPr lang="en-AU" sz="2400" dirty="0">
              <a:latin typeface="Freestyle Script" pitchFamily="66" charset="0"/>
            </a:endParaRPr>
          </a:p>
        </p:txBody>
      </p:sp>
      <p:pic>
        <p:nvPicPr>
          <p:cNvPr id="2050" name="Picture 2" descr="Healthy and Delicious First Birthday Cake Reci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36912"/>
            <a:ext cx="1917968"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7784" y="3501008"/>
            <a:ext cx="1341904" cy="200055"/>
          </a:xfrm>
          <a:prstGeom prst="rect">
            <a:avLst/>
          </a:prstGeom>
          <a:noFill/>
        </p:spPr>
        <p:txBody>
          <a:bodyPr wrap="square" rtlCol="0">
            <a:spAutoFit/>
          </a:bodyPr>
          <a:lstStyle/>
          <a:p>
            <a:r>
              <a:rPr lang="en-AU" sz="700" dirty="0" smtClean="0"/>
              <a:t>Image courtesy of Mom </a:t>
            </a:r>
            <a:r>
              <a:rPr lang="en-AU" sz="700" dirty="0"/>
              <a:t>T</a:t>
            </a:r>
            <a:r>
              <a:rPr lang="en-AU" sz="700" dirty="0" smtClean="0"/>
              <a:t>astic</a:t>
            </a:r>
            <a:endParaRPr lang="en-AU" sz="700" dirty="0"/>
          </a:p>
        </p:txBody>
      </p:sp>
      <p:pic>
        <p:nvPicPr>
          <p:cNvPr id="2052" name="Picture 4" descr="http://farex.com.au/var/farex/storage/images/recipes/avocado-banana-mash/697-1-eng-US/Avocado-Banana-Mash_recip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852" y="3573016"/>
            <a:ext cx="4437148" cy="2958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5660" y="260648"/>
            <a:ext cx="4392488" cy="5339923"/>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Creamy Mash</a:t>
            </a:r>
          </a:p>
          <a:p>
            <a:endParaRPr lang="en-AU" dirty="0"/>
          </a:p>
          <a:p>
            <a:r>
              <a:rPr lang="en-AU" b="1" dirty="0" smtClean="0"/>
              <a:t>Ingredience</a:t>
            </a:r>
          </a:p>
          <a:p>
            <a:r>
              <a:rPr lang="en-AU" dirty="0" smtClean="0"/>
              <a:t>½ ripe Avocado</a:t>
            </a:r>
          </a:p>
          <a:p>
            <a:r>
              <a:rPr lang="en-AU" dirty="0" smtClean="0"/>
              <a:t>1-2 Tbs. </a:t>
            </a:r>
            <a:r>
              <a:rPr lang="en-AU" dirty="0" smtClean="0"/>
              <a:t>Breastmilk</a:t>
            </a:r>
            <a:endParaRPr lang="en-AU" dirty="0" smtClean="0"/>
          </a:p>
          <a:p>
            <a:endParaRPr lang="en-AU" dirty="0"/>
          </a:p>
          <a:p>
            <a:r>
              <a:rPr lang="en-AU" b="1" dirty="0" smtClean="0"/>
              <a:t>Method</a:t>
            </a:r>
          </a:p>
          <a:p>
            <a:r>
              <a:rPr lang="en-AU" dirty="0" smtClean="0"/>
              <a:t>Halve 1 avocado</a:t>
            </a:r>
          </a:p>
          <a:p>
            <a:r>
              <a:rPr lang="en-AU" dirty="0" smtClean="0"/>
              <a:t>Place in bowl mash with fork </a:t>
            </a:r>
          </a:p>
          <a:p>
            <a:r>
              <a:rPr lang="en-AU" dirty="0" smtClean="0"/>
              <a:t>Add 1-2 Tbs of breast milk</a:t>
            </a:r>
          </a:p>
          <a:p>
            <a:r>
              <a:rPr lang="en-AU" dirty="0" smtClean="0"/>
              <a:t>Mash until mixture is of desired smooth consistency </a:t>
            </a:r>
            <a:r>
              <a:rPr lang="en-AU" sz="1100" dirty="0" smtClean="0"/>
              <a:t>(Farex,2012)</a:t>
            </a:r>
          </a:p>
          <a:p>
            <a:endParaRPr lang="en-AU" dirty="0" smtClean="0"/>
          </a:p>
          <a:p>
            <a:endParaRPr lang="en-AU" dirty="0"/>
          </a:p>
          <a:p>
            <a:endParaRPr lang="en-AU" dirty="0" smtClean="0"/>
          </a:p>
          <a:p>
            <a:endParaRPr lang="en-AU" dirty="0"/>
          </a:p>
        </p:txBody>
      </p:sp>
      <p:sp>
        <p:nvSpPr>
          <p:cNvPr id="6" name="TextBox 5"/>
          <p:cNvSpPr txBox="1"/>
          <p:nvPr/>
        </p:nvSpPr>
        <p:spPr>
          <a:xfrm>
            <a:off x="1043608" y="4365104"/>
            <a:ext cx="3744416" cy="2308324"/>
          </a:xfrm>
          <a:prstGeom prst="rect">
            <a:avLst/>
          </a:prstGeom>
          <a:noFill/>
        </p:spPr>
        <p:txBody>
          <a:bodyPr wrap="square" rtlCol="0">
            <a:spAutoFit/>
          </a:bodyPr>
          <a:lstStyle/>
          <a:p>
            <a:r>
              <a:rPr lang="en-AU" b="1" dirty="0" smtClean="0"/>
              <a:t>Variations to this recipe include:</a:t>
            </a:r>
          </a:p>
          <a:p>
            <a:endParaRPr lang="en-AU" dirty="0" smtClean="0"/>
          </a:p>
          <a:p>
            <a:pPr marL="285750" indent="-285750">
              <a:buFont typeface="Arial" pitchFamily="34" charset="0"/>
              <a:buChar char="•"/>
            </a:pPr>
            <a:r>
              <a:rPr lang="en-AU" dirty="0" smtClean="0"/>
              <a:t>Cooked sweet potato</a:t>
            </a:r>
          </a:p>
          <a:p>
            <a:pPr marL="285750" indent="-285750">
              <a:buFont typeface="Arial" pitchFamily="34" charset="0"/>
              <a:buChar char="•"/>
            </a:pPr>
            <a:r>
              <a:rPr lang="en-AU" dirty="0" smtClean="0"/>
              <a:t>Banana</a:t>
            </a:r>
          </a:p>
          <a:p>
            <a:pPr marL="285750" indent="-285750">
              <a:buFont typeface="Arial" pitchFamily="34" charset="0"/>
              <a:buChar char="•"/>
            </a:pPr>
            <a:r>
              <a:rPr lang="en-AU" dirty="0" smtClean="0"/>
              <a:t>Combination of avocado &amp; banana</a:t>
            </a:r>
          </a:p>
          <a:p>
            <a:pPr marL="285750" indent="-285750">
              <a:buFont typeface="Arial" pitchFamily="34" charset="0"/>
              <a:buChar char="•"/>
            </a:pPr>
            <a:r>
              <a:rPr lang="en-AU" dirty="0" smtClean="0"/>
              <a:t>Cooked apples</a:t>
            </a:r>
          </a:p>
          <a:p>
            <a:pPr marL="285750" indent="-285750">
              <a:buFont typeface="Arial" pitchFamily="34" charset="0"/>
              <a:buChar char="•"/>
            </a:pPr>
            <a:r>
              <a:rPr lang="en-AU" dirty="0" smtClean="0"/>
              <a:t>Cooked pear</a:t>
            </a:r>
          </a:p>
          <a:p>
            <a:pPr marL="285750" indent="-285750">
              <a:buFont typeface="Arial" pitchFamily="34" charset="0"/>
              <a:buChar char="•"/>
            </a:pPr>
            <a:r>
              <a:rPr lang="en-AU" dirty="0" smtClean="0"/>
              <a:t>Mango</a:t>
            </a:r>
            <a:endParaRPr lang="en-AU" dirty="0"/>
          </a:p>
        </p:txBody>
      </p:sp>
      <p:sp>
        <p:nvSpPr>
          <p:cNvPr id="7" name="TextBox 6"/>
          <p:cNvSpPr txBox="1"/>
          <p:nvPr/>
        </p:nvSpPr>
        <p:spPr>
          <a:xfrm>
            <a:off x="7095736" y="6531114"/>
            <a:ext cx="2016224" cy="215444"/>
          </a:xfrm>
          <a:prstGeom prst="rect">
            <a:avLst/>
          </a:prstGeom>
          <a:noFill/>
        </p:spPr>
        <p:txBody>
          <a:bodyPr wrap="square" rtlCol="0">
            <a:spAutoFit/>
          </a:bodyPr>
          <a:lstStyle/>
          <a:p>
            <a:r>
              <a:rPr lang="en-AU" sz="800" dirty="0" smtClean="0"/>
              <a:t>Image courtesy of Farex</a:t>
            </a:r>
            <a:endParaRPr lang="en-AU" sz="800" dirty="0"/>
          </a:p>
        </p:txBody>
      </p:sp>
      <p:sp>
        <p:nvSpPr>
          <p:cNvPr id="8" name="Slide Number Placeholder 7"/>
          <p:cNvSpPr>
            <a:spLocks noGrp="1"/>
          </p:cNvSpPr>
          <p:nvPr>
            <p:ph type="sldNum" sz="quarter" idx="12"/>
          </p:nvPr>
        </p:nvSpPr>
        <p:spPr/>
        <p:txBody>
          <a:bodyPr/>
          <a:lstStyle/>
          <a:p>
            <a:fld id="{DB8BC020-BFC7-4F1C-8D1B-298917FC7B3A}" type="slidenum">
              <a:rPr lang="en-AU" smtClean="0"/>
              <a:t>7</a:t>
            </a:fld>
            <a:endParaRPr lang="en-AU" dirty="0"/>
          </a:p>
        </p:txBody>
      </p:sp>
    </p:spTree>
    <p:extLst>
      <p:ext uri="{BB962C8B-B14F-4D97-AF65-F5344CB8AC3E}">
        <p14:creationId xmlns:p14="http://schemas.microsoft.com/office/powerpoint/2010/main" val="166661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982305"/>
            <a:ext cx="1857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800" y="908720"/>
            <a:ext cx="1905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http://images1.parentsconnect.com/editorial_images/11/baby-eating-peas-280X280.jpg?quality=0.6&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452" y="3380319"/>
            <a:ext cx="3021696" cy="30216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free-desktop-backgrounds.net/free-desktop-wallpapers-backgrounds/free-hd-desktop-wallpapers-backgrounds/2292662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6300" y="2492896"/>
            <a:ext cx="2447595" cy="18356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2"/>
          </p:nvPr>
        </p:nvSpPr>
        <p:spPr>
          <a:xfrm>
            <a:off x="107504" y="190951"/>
            <a:ext cx="4023360" cy="4114800"/>
          </a:xfrm>
          <a:ln>
            <a:solidFill>
              <a:schemeClr val="bg1">
                <a:lumMod val="65000"/>
              </a:schemeClr>
            </a:solidFill>
          </a:ln>
        </p:spPr>
        <p:txBody>
          <a:bodyPr>
            <a:normAutofit/>
          </a:bodyPr>
          <a:lstStyle/>
          <a:p>
            <a:pPr marL="82296" indent="0">
              <a:buNone/>
            </a:pPr>
            <a:r>
              <a:rPr lang="en-AU" sz="2400" dirty="0">
                <a:latin typeface="Freestyle Script" pitchFamily="66" charset="0"/>
              </a:rPr>
              <a:t>Important: </a:t>
            </a:r>
            <a:endParaRPr lang="en-AU" sz="2400" dirty="0" smtClean="0">
              <a:latin typeface="Freestyle Script" pitchFamily="66" charset="0"/>
            </a:endParaRPr>
          </a:p>
          <a:p>
            <a:pPr marL="82296" indent="0">
              <a:buNone/>
            </a:pPr>
            <a:r>
              <a:rPr lang="en-AU" sz="2400" dirty="0" smtClean="0">
                <a:latin typeface="Freestyle Script" pitchFamily="66" charset="0"/>
              </a:rPr>
              <a:t>Follow </a:t>
            </a:r>
            <a:r>
              <a:rPr lang="en-AU" sz="2400" dirty="0">
                <a:latin typeface="Freestyle Script" pitchFamily="66" charset="0"/>
              </a:rPr>
              <a:t>the 4-day Rule while introducing new foods to your baby - means give him a new food, then wait for 4 days to introduce any other new ingredient, and watch for allergies or signs of discomfort to know if this suits your baby's body or not</a:t>
            </a:r>
            <a:r>
              <a:rPr lang="en-AU" sz="2400" dirty="0"/>
              <a:t>. </a:t>
            </a:r>
            <a:endParaRPr lang="en-AU" sz="2400" dirty="0" smtClean="0"/>
          </a:p>
          <a:p>
            <a:pPr marL="82296" indent="0">
              <a:buNone/>
            </a:pPr>
            <a:r>
              <a:rPr lang="en-AU" sz="1100" dirty="0" smtClean="0"/>
              <a:t>(</a:t>
            </a:r>
            <a:r>
              <a:rPr lang="en-AU" sz="1100" dirty="0"/>
              <a:t>Just The Facts Baby)</a:t>
            </a:r>
            <a:endParaRPr lang="en-AU" sz="1100" dirty="0"/>
          </a:p>
        </p:txBody>
      </p:sp>
      <p:sp>
        <p:nvSpPr>
          <p:cNvPr id="5" name="Slide Number Placeholder 4"/>
          <p:cNvSpPr>
            <a:spLocks noGrp="1"/>
          </p:cNvSpPr>
          <p:nvPr>
            <p:ph type="sldNum" sz="quarter" idx="12"/>
          </p:nvPr>
        </p:nvSpPr>
        <p:spPr/>
        <p:txBody>
          <a:bodyPr/>
          <a:lstStyle/>
          <a:p>
            <a:fld id="{DB8BC020-BFC7-4F1C-8D1B-298917FC7B3A}" type="slidenum">
              <a:rPr lang="en-AU" smtClean="0"/>
              <a:t>8</a:t>
            </a:fld>
            <a:endParaRPr lang="en-AU" dirty="0"/>
          </a:p>
        </p:txBody>
      </p:sp>
      <p:sp>
        <p:nvSpPr>
          <p:cNvPr id="6" name="TextBox 5"/>
          <p:cNvSpPr txBox="1"/>
          <p:nvPr/>
        </p:nvSpPr>
        <p:spPr>
          <a:xfrm>
            <a:off x="4211960" y="136031"/>
            <a:ext cx="4571188" cy="5893921"/>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Peas Puree</a:t>
            </a:r>
          </a:p>
          <a:p>
            <a:endParaRPr lang="en-AU" dirty="0"/>
          </a:p>
          <a:p>
            <a:r>
              <a:rPr lang="en-AU" b="1" dirty="0" smtClean="0"/>
              <a:t>Ingredience</a:t>
            </a:r>
          </a:p>
          <a:p>
            <a:r>
              <a:rPr lang="en-AU" dirty="0" smtClean="0"/>
              <a:t>½ cup frozen peas</a:t>
            </a:r>
          </a:p>
          <a:p>
            <a:r>
              <a:rPr lang="en-AU" dirty="0" smtClean="0"/>
              <a:t>1-2 Tbs. </a:t>
            </a:r>
            <a:r>
              <a:rPr lang="en-AU" dirty="0" smtClean="0"/>
              <a:t>Breastmilk</a:t>
            </a:r>
            <a:endParaRPr lang="en-AU" dirty="0" smtClean="0"/>
          </a:p>
          <a:p>
            <a:r>
              <a:rPr lang="en-AU" dirty="0" smtClean="0"/>
              <a:t>Mint</a:t>
            </a:r>
          </a:p>
          <a:p>
            <a:endParaRPr lang="en-AU" dirty="0"/>
          </a:p>
          <a:p>
            <a:r>
              <a:rPr lang="en-AU" b="1" dirty="0" smtClean="0"/>
              <a:t>Method</a:t>
            </a:r>
          </a:p>
          <a:p>
            <a:r>
              <a:rPr lang="en-AU" dirty="0" smtClean="0"/>
              <a:t>Cook peas as per instructions</a:t>
            </a:r>
          </a:p>
          <a:p>
            <a:r>
              <a:rPr lang="en-AU" dirty="0" smtClean="0"/>
              <a:t>Place food processor</a:t>
            </a:r>
          </a:p>
          <a:p>
            <a:r>
              <a:rPr lang="en-AU" dirty="0" smtClean="0"/>
              <a:t>Add 1-2 Tbs of breast milk</a:t>
            </a:r>
          </a:p>
          <a:p>
            <a:r>
              <a:rPr lang="en-AU" dirty="0" smtClean="0"/>
              <a:t>Add mint for enhanced flavour</a:t>
            </a:r>
          </a:p>
          <a:p>
            <a:r>
              <a:rPr lang="en-AU" dirty="0" smtClean="0"/>
              <a:t>Blend until mixture is of desired smooth </a:t>
            </a:r>
            <a:r>
              <a:rPr lang="en-AU" dirty="0" smtClean="0"/>
              <a:t>consistency</a:t>
            </a:r>
            <a:r>
              <a:rPr lang="en-AU" sz="1200" dirty="0" smtClean="0"/>
              <a:t>.(Parents Connect)</a:t>
            </a:r>
            <a:endParaRPr lang="en-AU" sz="1200" dirty="0" smtClean="0"/>
          </a:p>
          <a:p>
            <a:endParaRPr lang="en-AU" dirty="0" smtClean="0"/>
          </a:p>
          <a:p>
            <a:endParaRPr lang="en-AU" dirty="0"/>
          </a:p>
          <a:p>
            <a:endParaRPr lang="en-AU" dirty="0" smtClean="0"/>
          </a:p>
          <a:p>
            <a:endParaRPr lang="en-AU" dirty="0"/>
          </a:p>
        </p:txBody>
      </p:sp>
      <p:sp>
        <p:nvSpPr>
          <p:cNvPr id="7" name="TextBox 6"/>
          <p:cNvSpPr txBox="1"/>
          <p:nvPr/>
        </p:nvSpPr>
        <p:spPr>
          <a:xfrm>
            <a:off x="176919" y="4552624"/>
            <a:ext cx="3744416" cy="1477328"/>
          </a:xfrm>
          <a:prstGeom prst="rect">
            <a:avLst/>
          </a:prstGeom>
          <a:noFill/>
        </p:spPr>
        <p:txBody>
          <a:bodyPr wrap="square" rtlCol="0">
            <a:spAutoFit/>
          </a:bodyPr>
          <a:lstStyle/>
          <a:p>
            <a:r>
              <a:rPr lang="en-AU" b="1" dirty="0" smtClean="0"/>
              <a:t>Variations to this recipe include:</a:t>
            </a:r>
          </a:p>
          <a:p>
            <a:endParaRPr lang="en-AU" b="1" dirty="0" smtClean="0"/>
          </a:p>
          <a:p>
            <a:pPr marL="285750" indent="-285750">
              <a:buFont typeface="Arial" pitchFamily="34" charset="0"/>
              <a:buChar char="•"/>
            </a:pPr>
            <a:r>
              <a:rPr lang="en-AU" dirty="0" smtClean="0"/>
              <a:t>Use nutmeg for flavour</a:t>
            </a:r>
          </a:p>
          <a:p>
            <a:pPr marL="285750" indent="-285750">
              <a:buFont typeface="Arial" pitchFamily="34" charset="0"/>
              <a:buChar char="•"/>
            </a:pPr>
            <a:r>
              <a:rPr lang="en-AU" dirty="0" smtClean="0"/>
              <a:t>Use parsley instead of mint</a:t>
            </a:r>
          </a:p>
          <a:p>
            <a:endParaRPr lang="en-AU" dirty="0" smtClean="0"/>
          </a:p>
        </p:txBody>
      </p:sp>
      <p:sp>
        <p:nvSpPr>
          <p:cNvPr id="4" name="TextBox 3"/>
          <p:cNvSpPr txBox="1"/>
          <p:nvPr/>
        </p:nvSpPr>
        <p:spPr>
          <a:xfrm>
            <a:off x="6366825" y="6441523"/>
            <a:ext cx="1944216" cy="215444"/>
          </a:xfrm>
          <a:prstGeom prst="rect">
            <a:avLst/>
          </a:prstGeom>
          <a:noFill/>
        </p:spPr>
        <p:txBody>
          <a:bodyPr wrap="square" rtlCol="0">
            <a:spAutoFit/>
          </a:bodyPr>
          <a:lstStyle/>
          <a:p>
            <a:r>
              <a:rPr lang="en-AU" sz="800" dirty="0" smtClean="0"/>
              <a:t>Photo courtesy of parents connect</a:t>
            </a:r>
            <a:endParaRPr lang="en-AU" sz="800"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40" y="4076474"/>
            <a:ext cx="19446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34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93097"/>
            <a:ext cx="2736304" cy="235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284984"/>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15616" y="188640"/>
            <a:ext cx="3456384" cy="4800600"/>
          </a:xfrm>
          <a:ln>
            <a:solidFill>
              <a:schemeClr val="bg1">
                <a:lumMod val="65000"/>
              </a:schemeClr>
            </a:solidFill>
          </a:ln>
        </p:spPr>
        <p:txBody>
          <a:bodyPr>
            <a:normAutofit/>
          </a:bodyPr>
          <a:lstStyle/>
          <a:p>
            <a:pPr marL="82296" indent="0">
              <a:buNone/>
            </a:pPr>
            <a:r>
              <a:rPr lang="en-AU" sz="2400" dirty="0">
                <a:latin typeface="Freestyle Script" pitchFamily="66" charset="0"/>
              </a:rPr>
              <a:t>The current recommendation - from medical authorities such </a:t>
            </a:r>
            <a:r>
              <a:rPr lang="en-AU" sz="2400" dirty="0" smtClean="0">
                <a:latin typeface="Freestyle Script" pitchFamily="66" charset="0"/>
              </a:rPr>
              <a:t>as, </a:t>
            </a:r>
            <a:r>
              <a:rPr lang="en-AU" sz="2400" dirty="0">
                <a:latin typeface="Freestyle Script" pitchFamily="66" charset="0"/>
              </a:rPr>
              <a:t>World Health Organization </a:t>
            </a:r>
            <a:r>
              <a:rPr lang="en-AU" sz="2400" dirty="0" smtClean="0">
                <a:latin typeface="Freestyle Script" pitchFamily="66" charset="0"/>
              </a:rPr>
              <a:t>is to wait until 6 </a:t>
            </a:r>
            <a:r>
              <a:rPr lang="en-AU" sz="2400" dirty="0">
                <a:latin typeface="Freestyle Script" pitchFamily="66" charset="0"/>
              </a:rPr>
              <a:t>months of age before introducing </a:t>
            </a:r>
            <a:r>
              <a:rPr lang="en-AU" sz="2400" dirty="0" smtClean="0">
                <a:latin typeface="Freestyle Script" pitchFamily="66" charset="0"/>
              </a:rPr>
              <a:t>solids. This </a:t>
            </a:r>
            <a:r>
              <a:rPr lang="en-AU" sz="2400" dirty="0">
                <a:latin typeface="Freestyle Script" pitchFamily="66" charset="0"/>
              </a:rPr>
              <a:t>is because </a:t>
            </a:r>
            <a:r>
              <a:rPr lang="en-AU" sz="2400" dirty="0" smtClean="0">
                <a:latin typeface="Freestyle Script" pitchFamily="66" charset="0"/>
              </a:rPr>
              <a:t>breast milk </a:t>
            </a:r>
            <a:r>
              <a:rPr lang="en-AU" sz="2400" dirty="0">
                <a:latin typeface="Freestyle Script" pitchFamily="66" charset="0"/>
              </a:rPr>
              <a:t>or formula usually meet baby's nutritional needs for the first 6 months of life. </a:t>
            </a:r>
            <a:r>
              <a:rPr lang="en-AU" sz="2400" dirty="0" smtClean="0">
                <a:latin typeface="Freestyle Script" pitchFamily="66" charset="0"/>
              </a:rPr>
              <a:t>However</a:t>
            </a:r>
            <a:r>
              <a:rPr lang="en-AU" sz="2400" dirty="0">
                <a:latin typeface="Freestyle Script" pitchFamily="66" charset="0"/>
              </a:rPr>
              <a:t>, </a:t>
            </a:r>
            <a:r>
              <a:rPr lang="en-AU" sz="2400" dirty="0" smtClean="0">
                <a:latin typeface="Freestyle Script" pitchFamily="66" charset="0"/>
              </a:rPr>
              <a:t>some paediatricians recommend </a:t>
            </a:r>
            <a:r>
              <a:rPr lang="en-AU" sz="2400" dirty="0">
                <a:latin typeface="Freestyle Script" pitchFamily="66" charset="0"/>
              </a:rPr>
              <a:t>that babies start solids at 4 months of age</a:t>
            </a:r>
            <a:r>
              <a:rPr lang="en-AU" sz="2800" dirty="0">
                <a:latin typeface="Freestyle Script" pitchFamily="66" charset="0"/>
              </a:rPr>
              <a:t>.</a:t>
            </a:r>
          </a:p>
          <a:p>
            <a:pPr marL="82296" indent="0">
              <a:buNone/>
            </a:pPr>
            <a:endParaRPr lang="en-AU" sz="2400" dirty="0">
              <a:latin typeface="Freestyle Script" pitchFamily="66" charset="0"/>
            </a:endParaRPr>
          </a:p>
          <a:p>
            <a:pPr marL="82296" indent="0">
              <a:buNone/>
            </a:pPr>
            <a:endParaRPr lang="en-AU" sz="2400" dirty="0">
              <a:latin typeface="Freestyle Script" pitchFamily="66" charset="0"/>
            </a:endParaRPr>
          </a:p>
          <a:p>
            <a:pPr marL="82296" indent="0">
              <a:buNone/>
            </a:pPr>
            <a:endParaRPr lang="en-AU" sz="2400" dirty="0">
              <a:latin typeface="Freestyle Script" pitchFamily="66" charset="0"/>
            </a:endParaRPr>
          </a:p>
        </p:txBody>
      </p:sp>
      <p:sp>
        <p:nvSpPr>
          <p:cNvPr id="4" name="TextBox 3"/>
          <p:cNvSpPr txBox="1"/>
          <p:nvPr/>
        </p:nvSpPr>
        <p:spPr>
          <a:xfrm>
            <a:off x="4644008" y="188640"/>
            <a:ext cx="4392488" cy="5893921"/>
          </a:xfrm>
          <a:prstGeom prst="rect">
            <a:avLst/>
          </a:prstGeom>
          <a:noFill/>
        </p:spPr>
        <p:txBody>
          <a:bodyPr wrap="square" rtlCol="0">
            <a:spAutoFit/>
          </a:bodyPr>
          <a:lstStyle/>
          <a:p>
            <a:pPr algn="ctr"/>
            <a:r>
              <a:rPr lang="en-AU" b="1" dirty="0" smtClean="0"/>
              <a:t>RECIPE </a:t>
            </a:r>
          </a:p>
          <a:p>
            <a:pPr algn="ctr"/>
            <a:r>
              <a:rPr lang="en-AU" sz="1100" dirty="0" smtClean="0"/>
              <a:t>suitable 4mths onwards</a:t>
            </a:r>
          </a:p>
          <a:p>
            <a:endParaRPr lang="en-AU" dirty="0" smtClean="0"/>
          </a:p>
          <a:p>
            <a:r>
              <a:rPr lang="en-AU" sz="2400" b="1" dirty="0" smtClean="0">
                <a:latin typeface="Freestyle Script" pitchFamily="66" charset="0"/>
              </a:rPr>
              <a:t>Sweet Potato &amp; Carrot Soup</a:t>
            </a:r>
          </a:p>
          <a:p>
            <a:endParaRPr lang="en-AU" dirty="0"/>
          </a:p>
          <a:p>
            <a:r>
              <a:rPr lang="en-AU" b="1" dirty="0" smtClean="0"/>
              <a:t>Ingredience</a:t>
            </a:r>
          </a:p>
          <a:p>
            <a:r>
              <a:rPr lang="en-AU" dirty="0" smtClean="0"/>
              <a:t>1 Carrot</a:t>
            </a:r>
          </a:p>
          <a:p>
            <a:r>
              <a:rPr lang="en-AU" dirty="0" smtClean="0"/>
              <a:t>1 Sweet potato</a:t>
            </a:r>
          </a:p>
          <a:p>
            <a:r>
              <a:rPr lang="en-AU" dirty="0" smtClean="0"/>
              <a:t>1 Tomato</a:t>
            </a:r>
          </a:p>
          <a:p>
            <a:r>
              <a:rPr lang="en-AU" dirty="0" smtClean="0"/>
              <a:t>½ cup </a:t>
            </a:r>
            <a:r>
              <a:rPr lang="en-AU" dirty="0" smtClean="0"/>
              <a:t>Breastmilk</a:t>
            </a:r>
            <a:endParaRPr lang="en-AU" dirty="0" smtClean="0"/>
          </a:p>
          <a:p>
            <a:r>
              <a:rPr lang="en-AU" dirty="0" smtClean="0"/>
              <a:t>1 tsp. nutmeg</a:t>
            </a:r>
          </a:p>
          <a:p>
            <a:endParaRPr lang="en-AU" dirty="0"/>
          </a:p>
          <a:p>
            <a:r>
              <a:rPr lang="en-AU" b="1" dirty="0" smtClean="0"/>
              <a:t>Method</a:t>
            </a:r>
          </a:p>
          <a:p>
            <a:r>
              <a:rPr lang="en-AU" dirty="0" smtClean="0"/>
              <a:t>Peel and boil all the vegetables until cooked</a:t>
            </a:r>
          </a:p>
          <a:p>
            <a:r>
              <a:rPr lang="en-AU" dirty="0" smtClean="0"/>
              <a:t>Place breast milk, vegetables and nutmeg into food processor and blend</a:t>
            </a:r>
          </a:p>
          <a:p>
            <a:r>
              <a:rPr lang="en-AU" dirty="0" smtClean="0"/>
              <a:t>Strain mixture to remove tomato seeds </a:t>
            </a:r>
            <a:r>
              <a:rPr lang="en-AU" sz="1100" dirty="0" smtClean="0"/>
              <a:t>(Homemade baby Food,2010)</a:t>
            </a:r>
            <a:endParaRPr lang="en-AU" sz="1100" dirty="0" smtClean="0"/>
          </a:p>
          <a:p>
            <a:endParaRPr lang="en-AU" dirty="0"/>
          </a:p>
          <a:p>
            <a:endParaRPr lang="en-AU" dirty="0" smtClean="0"/>
          </a:p>
          <a:p>
            <a:endParaRPr lang="en-AU" dirty="0"/>
          </a:p>
        </p:txBody>
      </p:sp>
      <p:sp>
        <p:nvSpPr>
          <p:cNvPr id="5" name="TextBox 4"/>
          <p:cNvSpPr txBox="1"/>
          <p:nvPr/>
        </p:nvSpPr>
        <p:spPr>
          <a:xfrm>
            <a:off x="1043608" y="5226153"/>
            <a:ext cx="4032448" cy="1138773"/>
          </a:xfrm>
          <a:prstGeom prst="rect">
            <a:avLst/>
          </a:prstGeom>
          <a:noFill/>
        </p:spPr>
        <p:txBody>
          <a:bodyPr wrap="square" rtlCol="0">
            <a:spAutoFit/>
          </a:bodyPr>
          <a:lstStyle/>
          <a:p>
            <a:r>
              <a:rPr lang="en-AU" b="1" dirty="0" smtClean="0"/>
              <a:t>Hints for this recipe include:</a:t>
            </a:r>
          </a:p>
          <a:p>
            <a:endParaRPr lang="en-AU" b="1" dirty="0" smtClean="0"/>
          </a:p>
          <a:p>
            <a:r>
              <a:rPr lang="en-AU" sz="1600" dirty="0" smtClean="0"/>
              <a:t>Freeze leftover mixture in ice cube trays , then pop out and reheat in microwave as needed.</a:t>
            </a:r>
          </a:p>
        </p:txBody>
      </p:sp>
      <p:sp>
        <p:nvSpPr>
          <p:cNvPr id="6" name="TextBox 5"/>
          <p:cNvSpPr txBox="1"/>
          <p:nvPr/>
        </p:nvSpPr>
        <p:spPr>
          <a:xfrm>
            <a:off x="7236296" y="6643689"/>
            <a:ext cx="1440160" cy="215444"/>
          </a:xfrm>
          <a:prstGeom prst="rect">
            <a:avLst/>
          </a:prstGeom>
          <a:noFill/>
        </p:spPr>
        <p:txBody>
          <a:bodyPr wrap="square" rtlCol="0">
            <a:spAutoFit/>
          </a:bodyPr>
          <a:lstStyle/>
          <a:p>
            <a:r>
              <a:rPr lang="en-AU" sz="800" dirty="0" smtClean="0"/>
              <a:t>Image courtesy of my recipes</a:t>
            </a:r>
            <a:endParaRPr lang="en-AU" sz="800" dirty="0"/>
          </a:p>
        </p:txBody>
      </p:sp>
      <p:sp>
        <p:nvSpPr>
          <p:cNvPr id="7" name="TextBox 6"/>
          <p:cNvSpPr txBox="1"/>
          <p:nvPr/>
        </p:nvSpPr>
        <p:spPr>
          <a:xfrm>
            <a:off x="2123728" y="5009009"/>
            <a:ext cx="1944216" cy="215444"/>
          </a:xfrm>
          <a:prstGeom prst="rect">
            <a:avLst/>
          </a:prstGeom>
          <a:noFill/>
        </p:spPr>
        <p:txBody>
          <a:bodyPr wrap="square" rtlCol="0">
            <a:spAutoFit/>
          </a:bodyPr>
          <a:lstStyle/>
          <a:p>
            <a:r>
              <a:rPr lang="en-AU" sz="800" dirty="0" smtClean="0"/>
              <a:t>Image courtesy of wallaby childcare</a:t>
            </a:r>
            <a:endParaRPr lang="en-AU" sz="800" dirty="0"/>
          </a:p>
        </p:txBody>
      </p:sp>
      <p:sp>
        <p:nvSpPr>
          <p:cNvPr id="8" name="Slide Number Placeholder 7"/>
          <p:cNvSpPr>
            <a:spLocks noGrp="1"/>
          </p:cNvSpPr>
          <p:nvPr>
            <p:ph type="sldNum" sz="quarter" idx="12"/>
          </p:nvPr>
        </p:nvSpPr>
        <p:spPr/>
        <p:txBody>
          <a:bodyPr/>
          <a:lstStyle/>
          <a:p>
            <a:fld id="{DB8BC020-BFC7-4F1C-8D1B-298917FC7B3A}" type="slidenum">
              <a:rPr lang="en-AU" smtClean="0"/>
              <a:t>9</a:t>
            </a:fld>
            <a:endParaRPr lang="en-AU" dirty="0"/>
          </a:p>
        </p:txBody>
      </p:sp>
    </p:spTree>
    <p:extLst>
      <p:ext uri="{BB962C8B-B14F-4D97-AF65-F5344CB8AC3E}">
        <p14:creationId xmlns:p14="http://schemas.microsoft.com/office/powerpoint/2010/main" val="2107671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2541</TotalTime>
  <Words>5715</Words>
  <Application>Microsoft Office PowerPoint</Application>
  <PresentationFormat>On-screen Show (4:3)</PresentationFormat>
  <Paragraphs>930</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Solstice</vt:lpstr>
      <vt:lpstr>Breast is Best</vt:lpstr>
      <vt:lpstr>Contents</vt:lpstr>
      <vt:lpstr>PowerPoint Presentation</vt:lpstr>
      <vt:lpstr>PowerPoint Presentation</vt:lpstr>
      <vt:lpstr>Interesting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is Best</dc:title>
  <dc:creator>OEM Computer</dc:creator>
  <cp:lastModifiedBy>OEM Computer</cp:lastModifiedBy>
  <cp:revision>80</cp:revision>
  <dcterms:created xsi:type="dcterms:W3CDTF">2012-03-26T03:02:23Z</dcterms:created>
  <dcterms:modified xsi:type="dcterms:W3CDTF">2012-04-27T11:29:14Z</dcterms:modified>
</cp:coreProperties>
</file>